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9" r:id="rId2"/>
    <p:sldId id="260" r:id="rId3"/>
    <p:sldId id="263" r:id="rId4"/>
    <p:sldId id="262" r:id="rId5"/>
    <p:sldId id="258" r:id="rId6"/>
    <p:sldId id="278" r:id="rId7"/>
    <p:sldId id="264" r:id="rId8"/>
    <p:sldId id="273" r:id="rId9"/>
    <p:sldId id="274" r:id="rId10"/>
    <p:sldId id="272" r:id="rId11"/>
    <p:sldId id="265" r:id="rId12"/>
    <p:sldId id="279" r:id="rId13"/>
    <p:sldId id="271" r:id="rId14"/>
    <p:sldId id="266" r:id="rId15"/>
    <p:sldId id="275" r:id="rId16"/>
    <p:sldId id="276" r:id="rId17"/>
    <p:sldId id="268" r:id="rId18"/>
    <p:sldId id="277" r:id="rId19"/>
    <p:sldId id="269" r:id="rId20"/>
    <p:sldId id="270" r:id="rId2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30" d="100"/>
          <a:sy n="130" d="100"/>
        </p:scale>
        <p:origin x="-144" y="8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7F559-C888-4B26-9728-22950F908352}" type="datetimeFigureOut">
              <a:rPr lang="fr-FR" smtClean="0"/>
              <a:t>26/04/16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787C7E-988F-4214-BC09-E8134340466D}" type="slidenum">
              <a:rPr lang="fr-FR" smtClean="0"/>
              <a:t>‹#›</a:t>
            </a:fld>
            <a:endParaRPr lang="fr-FR"/>
          </a:p>
        </p:txBody>
      </p:sp>
    </p:spTree>
    <p:extLst>
      <p:ext uri="{BB962C8B-B14F-4D97-AF65-F5344CB8AC3E}">
        <p14:creationId xmlns:p14="http://schemas.microsoft.com/office/powerpoint/2010/main" val="3307976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p:cNvSpPr>
            <a:spLocks noGrp="1" noRot="1" noChangeAspect="1" noTextEdit="1"/>
          </p:cNvSpPr>
          <p:nvPr>
            <p:ph type="sldImg"/>
          </p:nvPr>
        </p:nvSpPr>
        <p:spPr>
          <a:xfrm>
            <a:off x="1144588" y="687388"/>
            <a:ext cx="4568825" cy="3425825"/>
          </a:xfrm>
          <a:prstGeom prst="rect">
            <a:avLst/>
          </a:prstGeom>
          <a:ln/>
        </p:spPr>
      </p:sp>
      <p:sp>
        <p:nvSpPr>
          <p:cNvPr id="21507" name="Espace réservé des commentaires 2"/>
          <p:cNvSpPr>
            <a:spLocks noGrp="1"/>
          </p:cNvSpPr>
          <p:nvPr>
            <p:ph type="body" idx="1"/>
          </p:nvPr>
        </p:nvSpPr>
        <p:spPr>
          <a:noFill/>
          <a:ln/>
        </p:spPr>
        <p:txBody>
          <a:bodyPr/>
          <a:lstStyle/>
          <a:p>
            <a:endParaRPr lang="fr-FR" smtClean="0">
              <a:latin typeface="Arial" pitchFamily="34" charset="0"/>
              <a:ea typeface="ヒラギノ角ゴ Pro W3"/>
            </a:endParaRPr>
          </a:p>
        </p:txBody>
      </p:sp>
      <p:sp>
        <p:nvSpPr>
          <p:cNvPr id="4" name="Espace réservé du numéro de diapositive 3"/>
          <p:cNvSpPr>
            <a:spLocks noGrp="1"/>
          </p:cNvSpPr>
          <p:nvPr>
            <p:ph type="sldNum" sz="quarter" idx="5"/>
          </p:nvPr>
        </p:nvSpPr>
        <p:spPr/>
        <p:txBody>
          <a:bodyPr/>
          <a:lstStyle/>
          <a:p>
            <a:pPr>
              <a:defRPr/>
            </a:pPr>
            <a:fld id="{3AE11590-A573-4093-A1EE-4D2651134E1C}" type="slidenum">
              <a:rPr lang="fr-FR" smtClean="0">
                <a:solidFill>
                  <a:prstClr val="black"/>
                </a:solidFill>
              </a:rPr>
              <a:pPr>
                <a:defRPr/>
              </a:pPr>
              <a:t>8</a:t>
            </a:fld>
            <a:endParaRPr lang="fr-FR">
              <a:solidFill>
                <a:prstClr val="black"/>
              </a:solidFill>
            </a:endParaRPr>
          </a:p>
        </p:txBody>
      </p:sp>
    </p:spTree>
    <p:extLst>
      <p:ext uri="{BB962C8B-B14F-4D97-AF65-F5344CB8AC3E}">
        <p14:creationId xmlns:p14="http://schemas.microsoft.com/office/powerpoint/2010/main" val="300028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p:cNvSpPr>
            <a:spLocks noGrp="1" noRot="1" noChangeAspect="1" noTextEdit="1"/>
          </p:cNvSpPr>
          <p:nvPr>
            <p:ph type="sldImg"/>
          </p:nvPr>
        </p:nvSpPr>
        <p:spPr>
          <a:xfrm>
            <a:off x="1144588" y="687388"/>
            <a:ext cx="4568825" cy="3425825"/>
          </a:xfrm>
          <a:prstGeom prst="rect">
            <a:avLst/>
          </a:prstGeom>
          <a:ln/>
        </p:spPr>
      </p:sp>
      <p:sp>
        <p:nvSpPr>
          <p:cNvPr id="21507" name="Espace réservé des commentaires 2"/>
          <p:cNvSpPr>
            <a:spLocks noGrp="1"/>
          </p:cNvSpPr>
          <p:nvPr>
            <p:ph type="body" idx="1"/>
          </p:nvPr>
        </p:nvSpPr>
        <p:spPr>
          <a:noFill/>
          <a:ln/>
        </p:spPr>
        <p:txBody>
          <a:bodyPr/>
          <a:lstStyle/>
          <a:p>
            <a:endParaRPr lang="fr-FR" smtClean="0">
              <a:latin typeface="Arial" pitchFamily="34" charset="0"/>
              <a:ea typeface="ヒラギノ角ゴ Pro W3"/>
            </a:endParaRPr>
          </a:p>
        </p:txBody>
      </p:sp>
      <p:sp>
        <p:nvSpPr>
          <p:cNvPr id="4" name="Espace réservé du numéro de diapositive 3"/>
          <p:cNvSpPr>
            <a:spLocks noGrp="1"/>
          </p:cNvSpPr>
          <p:nvPr>
            <p:ph type="sldNum" sz="quarter" idx="5"/>
          </p:nvPr>
        </p:nvSpPr>
        <p:spPr/>
        <p:txBody>
          <a:bodyPr/>
          <a:lstStyle/>
          <a:p>
            <a:pPr>
              <a:defRPr/>
            </a:pPr>
            <a:fld id="{3AE11590-A573-4093-A1EE-4D2651134E1C}" type="slidenum">
              <a:rPr lang="fr-FR" smtClean="0">
                <a:solidFill>
                  <a:prstClr val="black"/>
                </a:solidFill>
              </a:rPr>
              <a:pPr>
                <a:defRPr/>
              </a:pPr>
              <a:t>10</a:t>
            </a:fld>
            <a:endParaRPr lang="fr-FR">
              <a:solidFill>
                <a:prstClr val="black"/>
              </a:solidFill>
            </a:endParaRPr>
          </a:p>
        </p:txBody>
      </p:sp>
    </p:spTree>
    <p:extLst>
      <p:ext uri="{BB962C8B-B14F-4D97-AF65-F5344CB8AC3E}">
        <p14:creationId xmlns:p14="http://schemas.microsoft.com/office/powerpoint/2010/main" val="3000282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5.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hyperlink" Target="mailto:contact@id4car.org"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ère diapo - Titre PPT">
    <p:spTree>
      <p:nvGrpSpPr>
        <p:cNvPr id="1" name=""/>
        <p:cNvGrpSpPr/>
        <p:nvPr/>
      </p:nvGrpSpPr>
      <p:grpSpPr>
        <a:xfrm>
          <a:off x="0" y="0"/>
          <a:ext cx="0" cy="0"/>
          <a:chOff x="0" y="0"/>
          <a:chExt cx="0" cy="0"/>
        </a:xfrm>
      </p:grpSpPr>
      <p:sp>
        <p:nvSpPr>
          <p:cNvPr id="2" name="Titre 1"/>
          <p:cNvSpPr>
            <a:spLocks noGrp="1"/>
          </p:cNvSpPr>
          <p:nvPr>
            <p:ph type="title"/>
          </p:nvPr>
        </p:nvSpPr>
        <p:spPr>
          <a:xfrm>
            <a:off x="-2090" y="2492896"/>
            <a:ext cx="9144000" cy="1000919"/>
          </a:xfrm>
          <a:prstGeom prst="rect">
            <a:avLst/>
          </a:prstGeom>
        </p:spPr>
        <p:txBody>
          <a:bodyPr/>
          <a:lstStyle>
            <a:lvl1pPr>
              <a:defRPr sz="5500">
                <a:solidFill>
                  <a:srgbClr val="CF661B"/>
                </a:solidFill>
              </a:defRPr>
            </a:lvl1pPr>
          </a:lstStyle>
          <a:p>
            <a:r>
              <a:rPr lang="fr-FR" smtClean="0"/>
              <a:t>Modifiez le style du titre</a:t>
            </a:r>
            <a:endParaRPr lang="fr-FR" dirty="0"/>
          </a:p>
        </p:txBody>
      </p:sp>
    </p:spTree>
    <p:extLst>
      <p:ext uri="{BB962C8B-B14F-4D97-AF65-F5344CB8AC3E}">
        <p14:creationId xmlns:p14="http://schemas.microsoft.com/office/powerpoint/2010/main" val="362600519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3_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pPr eaLnBrk="0" fontAlgn="base" hangingPunct="0">
              <a:spcBef>
                <a:spcPct val="0"/>
              </a:spcBef>
              <a:spcAft>
                <a:spcPct val="0"/>
              </a:spcAft>
            </a:pPr>
            <a:fld id="{1082D16C-1223-42D6-AF37-B69A511D3FD1}" type="datetime1">
              <a:rPr lang="fr-FR">
                <a:solidFill>
                  <a:prstClr val="black"/>
                </a:solidFill>
                <a:latin typeface="Arial" charset="0"/>
                <a:ea typeface="ヒラギノ角ゴ Pro W3" charset="-128"/>
              </a:rPr>
              <a:pPr eaLnBrk="0" fontAlgn="base" hangingPunct="0">
                <a:spcBef>
                  <a:spcPct val="0"/>
                </a:spcBef>
                <a:spcAft>
                  <a:spcPct val="0"/>
                </a:spcAft>
              </a:pPr>
              <a:t>26/04/16</a:t>
            </a:fld>
            <a:endParaRPr lang="fr-FR">
              <a:solidFill>
                <a:prstClr val="black"/>
              </a:solidFill>
              <a:latin typeface="Arial" charset="0"/>
              <a:ea typeface="ヒラギノ角ゴ Pro W3" charset="-128"/>
            </a:endParaRP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pPr eaLnBrk="0" fontAlgn="base" hangingPunct="0">
              <a:spcBef>
                <a:spcPct val="0"/>
              </a:spcBef>
              <a:spcAft>
                <a:spcPct val="0"/>
              </a:spcAft>
            </a:pPr>
            <a:endParaRPr lang="fr-FR">
              <a:solidFill>
                <a:prstClr val="black"/>
              </a:solidFill>
              <a:latin typeface="Arial" charset="0"/>
              <a:ea typeface="ヒラギノ角ゴ Pro W3" charset="-128"/>
            </a:endParaRPr>
          </a:p>
        </p:txBody>
      </p:sp>
      <p:sp>
        <p:nvSpPr>
          <p:cNvPr id="6" name="Espace réservé du numéro de diapositive 5"/>
          <p:cNvSpPr>
            <a:spLocks noGrp="1"/>
          </p:cNvSpPr>
          <p:nvPr>
            <p:ph type="sldNum" sz="quarter" idx="12"/>
          </p:nvPr>
        </p:nvSpPr>
        <p:spPr>
          <a:xfrm>
            <a:off x="6553200" y="6356350"/>
            <a:ext cx="2133600" cy="365125"/>
          </a:xfrm>
          <a:prstGeom prst="rect">
            <a:avLst/>
          </a:prstGeom>
        </p:spPr>
        <p:txBody>
          <a:bodyPr/>
          <a:lstStyle/>
          <a:p>
            <a:pPr eaLnBrk="0" fontAlgn="base" hangingPunct="0">
              <a:spcBef>
                <a:spcPct val="0"/>
              </a:spcBef>
              <a:spcAft>
                <a:spcPct val="0"/>
              </a:spcAft>
            </a:pPr>
            <a:fld id="{7F646374-4259-43EA-BCC1-291CD5F23A2A}" type="slidenum">
              <a:rPr lang="fr-FR">
                <a:solidFill>
                  <a:prstClr val="black"/>
                </a:solidFill>
                <a:latin typeface="Arial" charset="0"/>
                <a:ea typeface="ヒラギノ角ゴ Pro W3" charset="-128"/>
              </a:rPr>
              <a:pPr eaLnBrk="0" fontAlgn="base" hangingPunct="0">
                <a:spcBef>
                  <a:spcPct val="0"/>
                </a:spcBef>
                <a:spcAft>
                  <a:spcPct val="0"/>
                </a:spcAft>
              </a:pPr>
              <a:t>‹#›</a:t>
            </a:fld>
            <a:endParaRPr lang="fr-FR">
              <a:solidFill>
                <a:prstClr val="black"/>
              </a:solidFill>
              <a:latin typeface="Arial" charset="0"/>
              <a:ea typeface="ヒラギノ角ゴ Pro W3" charset="-128"/>
            </a:endParaRPr>
          </a:p>
        </p:txBody>
      </p:sp>
    </p:spTree>
    <p:extLst>
      <p:ext uri="{BB962C8B-B14F-4D97-AF65-F5344CB8AC3E}">
        <p14:creationId xmlns:p14="http://schemas.microsoft.com/office/powerpoint/2010/main" val="2783947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pic>
        <p:nvPicPr>
          <p:cNvPr id="2" name="Picture 2" descr="\\192.168.1.250\travail\Communication\LOGOS\Logos autres\HD\Financeurs\logo_pole competitivit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950" y="6381750"/>
            <a:ext cx="13652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 5" descr="LOGOTYPE-iD4CAR-pour fond blanc.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85113" y="6215063"/>
            <a:ext cx="11239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e la date 3"/>
          <p:cNvSpPr>
            <a:spLocks noGrp="1"/>
          </p:cNvSpPr>
          <p:nvPr>
            <p:ph type="dt" sz="half" idx="10"/>
          </p:nvPr>
        </p:nvSpPr>
        <p:spPr>
          <a:xfrm>
            <a:off x="1619250" y="6381750"/>
            <a:ext cx="2133600" cy="365125"/>
          </a:xfrm>
          <a:prstGeom prst="rect">
            <a:avLst/>
          </a:prstGeom>
        </p:spPr>
        <p:txBody>
          <a:bodyPr/>
          <a:lstStyle>
            <a:lvl1pPr>
              <a:defRPr/>
            </a:lvl1pPr>
          </a:lstStyle>
          <a:p>
            <a:pPr eaLnBrk="0" fontAlgn="base" hangingPunct="0">
              <a:spcBef>
                <a:spcPct val="0"/>
              </a:spcBef>
              <a:spcAft>
                <a:spcPct val="0"/>
              </a:spcAft>
              <a:defRPr/>
            </a:pPr>
            <a:fld id="{8AAB1338-7B8E-4D06-B62D-5331FDE3D751}" type="datetime1">
              <a:rPr lang="fr-FR">
                <a:solidFill>
                  <a:prstClr val="black"/>
                </a:solidFill>
                <a:latin typeface="Arial" charset="0"/>
                <a:ea typeface="ヒラギノ角ゴ Pro W3" charset="-128"/>
              </a:rPr>
              <a:pPr eaLnBrk="0" fontAlgn="base" hangingPunct="0">
                <a:spcBef>
                  <a:spcPct val="0"/>
                </a:spcBef>
                <a:spcAft>
                  <a:spcPct val="0"/>
                </a:spcAft>
                <a:defRPr/>
              </a:pPr>
              <a:t>26/04/16</a:t>
            </a:fld>
            <a:endParaRPr lang="fr-FR">
              <a:solidFill>
                <a:prstClr val="black"/>
              </a:solidFill>
              <a:latin typeface="Arial" charset="0"/>
              <a:ea typeface="ヒラギノ角ゴ Pro W3" charset="-128"/>
            </a:endParaRPr>
          </a:p>
        </p:txBody>
      </p:sp>
      <p:sp>
        <p:nvSpPr>
          <p:cNvPr id="5" name="Espace réservé du numéro de diapositive 5"/>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ヒラギノ角ゴ Pro W3" charset="-128"/>
                <a:cs typeface="+mn-cs"/>
              </a:defRPr>
            </a:lvl1pPr>
          </a:lstStyle>
          <a:p>
            <a:pPr eaLnBrk="0" fontAlgn="base" hangingPunct="0">
              <a:spcBef>
                <a:spcPct val="0"/>
              </a:spcBef>
              <a:spcAft>
                <a:spcPct val="0"/>
              </a:spcAft>
              <a:defRPr/>
            </a:pPr>
            <a:fld id="{0CC7BB1E-F0D6-4366-8BA5-A942408DE927}" type="slidenum">
              <a:rPr lang="fr-FR">
                <a:solidFill>
                  <a:prstClr val="black"/>
                </a:solidFill>
              </a:rPr>
              <a:pPr eaLnBrk="0" fontAlgn="base" hangingPunct="0">
                <a:spcBef>
                  <a:spcPct val="0"/>
                </a:spcBef>
                <a:spcAft>
                  <a:spcPct val="0"/>
                </a:spcAft>
                <a:defRPr/>
              </a:pPr>
              <a:t>‹#›</a:t>
            </a:fld>
            <a:endParaRPr lang="fr-FR">
              <a:solidFill>
                <a:prstClr val="black"/>
              </a:solidFill>
            </a:endParaRPr>
          </a:p>
        </p:txBody>
      </p:sp>
    </p:spTree>
    <p:extLst>
      <p:ext uri="{BB962C8B-B14F-4D97-AF65-F5344CB8AC3E}">
        <p14:creationId xmlns:p14="http://schemas.microsoft.com/office/powerpoint/2010/main" val="398127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apo 1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600200"/>
            <a:ext cx="8229600" cy="4525963"/>
          </a:xfrm>
          <a:prstGeom prst="rect">
            <a:avLst/>
          </a:prstGeom>
        </p:spPr>
        <p:txBody>
          <a:bodyPr/>
          <a:lstStyle>
            <a:lvl1pPr>
              <a:defRPr sz="1800" b="1">
                <a:latin typeface="+mj-lt"/>
                <a:cs typeface="Arial" panose="020B0604020202020204" pitchFamily="34" charset="0"/>
              </a:defRPr>
            </a:lvl1pPr>
            <a:lvl2pPr marL="800100" indent="-342900">
              <a:buFont typeface="Arial" panose="020B0604020202020204" pitchFamily="34" charset="0"/>
              <a:buChar char="•"/>
              <a:defRPr sz="1800" b="1">
                <a:solidFill>
                  <a:srgbClr val="58595B"/>
                </a:solidFill>
                <a:latin typeface="+mj-lt"/>
              </a:defRPr>
            </a:lvl2pPr>
            <a:lvl3pPr>
              <a:defRPr sz="1800">
                <a:solidFill>
                  <a:srgbClr val="9FBD03"/>
                </a:solidFill>
                <a:latin typeface="+mj-lt"/>
              </a:defRPr>
            </a:lvl3pPr>
          </a:lstStyle>
          <a:p>
            <a:pPr lvl="0"/>
            <a:r>
              <a:rPr lang="fr-FR" smtClean="0"/>
              <a:t>Modifiez les styles du texte du masque</a:t>
            </a:r>
          </a:p>
          <a:p>
            <a:pPr lvl="1"/>
            <a:r>
              <a:rPr lang="fr-FR" smtClean="0"/>
              <a:t>Deuxième niveau</a:t>
            </a:r>
          </a:p>
          <a:p>
            <a:pPr lvl="2"/>
            <a:r>
              <a:rPr lang="fr-FR" smtClean="0"/>
              <a:t>Troisième niveau</a:t>
            </a:r>
          </a:p>
        </p:txBody>
      </p:sp>
      <p:sp>
        <p:nvSpPr>
          <p:cNvPr id="7" name="Titre 9"/>
          <p:cNvSpPr>
            <a:spLocks noGrp="1"/>
          </p:cNvSpPr>
          <p:nvPr>
            <p:ph type="title" hasCustomPrompt="1"/>
          </p:nvPr>
        </p:nvSpPr>
        <p:spPr>
          <a:xfrm>
            <a:off x="0" y="267841"/>
            <a:ext cx="9144000" cy="1000919"/>
          </a:xfrm>
          <a:prstGeom prst="rect">
            <a:avLst/>
          </a:prstGeom>
        </p:spPr>
        <p:txBody>
          <a:bodyPr/>
          <a:lstStyle>
            <a:lvl1pPr marL="0" marR="0" indent="0" algn="ctr" defTabSz="914400" rtl="0" eaLnBrk="1" fontAlgn="base" latinLnBrk="0" hangingPunct="1">
              <a:lnSpc>
                <a:spcPct val="100000"/>
              </a:lnSpc>
              <a:spcBef>
                <a:spcPct val="0"/>
              </a:spcBef>
              <a:spcAft>
                <a:spcPct val="0"/>
              </a:spcAft>
              <a:buClrTx/>
              <a:buSzTx/>
              <a:buFontTx/>
              <a:buNone/>
              <a:tabLst/>
              <a:defRPr kumimoji="0" lang="fr-FR" altLang="fr-FR" sz="3500" b="1" i="0" u="none" strike="noStrike" kern="1200" cap="none" spc="0" normalizeH="0" baseline="0" noProof="0">
                <a:solidFill>
                  <a:schemeClr val="bg1"/>
                </a:solidFill>
              </a:defRPr>
            </a:lvl1pPr>
          </a:lstStyle>
          <a:p>
            <a:pPr marL="0" marR="0" lvl="0" indent="0" defTabSz="914400" rtl="0" eaLnBrk="1" fontAlgn="base" latinLnBrk="0" hangingPunct="1">
              <a:lnSpc>
                <a:spcPct val="100000"/>
              </a:lnSpc>
              <a:spcBef>
                <a:spcPct val="0"/>
              </a:spcBef>
              <a:spcAft>
                <a:spcPct val="0"/>
              </a:spcAft>
              <a:tabLst/>
              <a:defRPr/>
            </a:pPr>
            <a:r>
              <a:rPr lang="fr-FR" dirty="0" smtClean="0"/>
              <a:t> Modifiez le style du titre</a:t>
            </a:r>
            <a:endParaRPr lang="fr-FR" dirty="0"/>
          </a:p>
        </p:txBody>
      </p:sp>
    </p:spTree>
    <p:extLst>
      <p:ext uri="{BB962C8B-B14F-4D97-AF65-F5344CB8AC3E}">
        <p14:creationId xmlns:p14="http://schemas.microsoft.com/office/powerpoint/2010/main" val="1897977730"/>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 de fin">
    <p:spTree>
      <p:nvGrpSpPr>
        <p:cNvPr id="1" name=""/>
        <p:cNvGrpSpPr/>
        <p:nvPr/>
      </p:nvGrpSpPr>
      <p:grpSpPr>
        <a:xfrm>
          <a:off x="0" y="0"/>
          <a:ext cx="0" cy="0"/>
          <a:chOff x="0" y="0"/>
          <a:chExt cx="0" cy="0"/>
        </a:xfrm>
      </p:grpSpPr>
      <p:sp>
        <p:nvSpPr>
          <p:cNvPr id="3" name="ZoneTexte 2"/>
          <p:cNvSpPr txBox="1"/>
          <p:nvPr userDrawn="1"/>
        </p:nvSpPr>
        <p:spPr>
          <a:xfrm>
            <a:off x="1908127" y="2276872"/>
            <a:ext cx="5904233" cy="2439129"/>
          </a:xfrm>
          <a:prstGeom prst="rect">
            <a:avLst/>
          </a:prstGeom>
          <a:noFill/>
        </p:spPr>
        <p:txBody>
          <a:bodyPr wrap="square">
            <a:spAutoFit/>
          </a:bodyPr>
          <a:lstStyle/>
          <a:p>
            <a:pPr>
              <a:defRPr/>
            </a:pPr>
            <a:r>
              <a:rPr lang="fr-FR" sz="1800" b="1" dirty="0" smtClean="0">
                <a:solidFill>
                  <a:srgbClr val="58595B"/>
                </a:solidFill>
                <a:latin typeface="+mj-lt"/>
              </a:rPr>
              <a:t>         @Pole_ID4CAR               </a:t>
            </a:r>
            <a:r>
              <a:rPr lang="fr-FR" sz="1800" b="1" kern="1200" dirty="0" smtClean="0">
                <a:solidFill>
                  <a:srgbClr val="58595B"/>
                </a:solidFill>
                <a:latin typeface="+mj-lt"/>
                <a:ea typeface="ヒラギノ角ゴ Pro W3" charset="-128"/>
                <a:cs typeface="+mn-cs"/>
              </a:rPr>
              <a:t>Pôle de compétitivité iD4CAR</a:t>
            </a:r>
            <a:endParaRPr lang="fr-FR" sz="1650" b="1" dirty="0" smtClean="0">
              <a:solidFill>
                <a:srgbClr val="E97305"/>
              </a:solidFill>
              <a:latin typeface="+mj-lt"/>
              <a:cs typeface="Arial"/>
            </a:endParaRPr>
          </a:p>
          <a:p>
            <a:pPr>
              <a:defRPr/>
            </a:pPr>
            <a:endParaRPr lang="fr-FR" sz="1650" b="1" dirty="0" smtClean="0">
              <a:solidFill>
                <a:srgbClr val="E97305"/>
              </a:solidFill>
              <a:latin typeface="+mj-lt"/>
              <a:cs typeface="Arial"/>
            </a:endParaRPr>
          </a:p>
          <a:p>
            <a:pPr>
              <a:defRPr/>
            </a:pPr>
            <a:r>
              <a:rPr lang="fr-FR" sz="1600" b="1" dirty="0" err="1" smtClean="0">
                <a:solidFill>
                  <a:srgbClr val="9C9FA2"/>
                </a:solidFill>
                <a:latin typeface="+mj-lt"/>
                <a:cs typeface="Arial"/>
              </a:rPr>
              <a:t>Technocampus</a:t>
            </a:r>
            <a:r>
              <a:rPr lang="fr-FR" sz="1600" b="1" dirty="0" smtClean="0">
                <a:solidFill>
                  <a:srgbClr val="9C9FA2"/>
                </a:solidFill>
                <a:latin typeface="+mj-lt"/>
                <a:cs typeface="Arial"/>
              </a:rPr>
              <a:t> </a:t>
            </a:r>
            <a:r>
              <a:rPr lang="fr-FR" sz="1600" b="1" dirty="0">
                <a:solidFill>
                  <a:srgbClr val="9C9FA2"/>
                </a:solidFill>
                <a:latin typeface="+mj-lt"/>
                <a:cs typeface="Arial"/>
              </a:rPr>
              <a:t>EMC</a:t>
            </a:r>
            <a:r>
              <a:rPr lang="fr-FR" sz="1600" b="1" baseline="30000" dirty="0">
                <a:solidFill>
                  <a:srgbClr val="9C9FA2"/>
                </a:solidFill>
                <a:latin typeface="+mj-lt"/>
                <a:cs typeface="Arial"/>
              </a:rPr>
              <a:t>2</a:t>
            </a:r>
            <a:r>
              <a:rPr lang="fr-FR" sz="1600" b="1" dirty="0">
                <a:solidFill>
                  <a:srgbClr val="9C9FA2"/>
                </a:solidFill>
                <a:latin typeface="+mj-lt"/>
                <a:cs typeface="Arial"/>
              </a:rPr>
              <a:t> – ZI du </a:t>
            </a:r>
            <a:r>
              <a:rPr lang="fr-FR" sz="1600" b="1" dirty="0" err="1">
                <a:solidFill>
                  <a:srgbClr val="9C9FA2"/>
                </a:solidFill>
                <a:latin typeface="+mj-lt"/>
                <a:cs typeface="Arial"/>
              </a:rPr>
              <a:t>Chaffault</a:t>
            </a:r>
            <a:r>
              <a:rPr lang="fr-FR" sz="1600" b="1" dirty="0">
                <a:solidFill>
                  <a:srgbClr val="9C9FA2"/>
                </a:solidFill>
                <a:latin typeface="+mj-lt"/>
                <a:cs typeface="Arial"/>
              </a:rPr>
              <a:t> – 44340 Bouguenais</a:t>
            </a:r>
          </a:p>
          <a:p>
            <a:pPr>
              <a:defRPr/>
            </a:pPr>
            <a:r>
              <a:rPr lang="fr-FR" sz="1600" b="1" dirty="0">
                <a:solidFill>
                  <a:srgbClr val="9C9FA2"/>
                </a:solidFill>
                <a:latin typeface="+mj-lt"/>
                <a:cs typeface="Arial"/>
              </a:rPr>
              <a:t>La </a:t>
            </a:r>
            <a:r>
              <a:rPr lang="fr-FR" sz="1600" b="1" dirty="0" err="1">
                <a:solidFill>
                  <a:srgbClr val="9C9FA2"/>
                </a:solidFill>
                <a:latin typeface="+mj-lt"/>
                <a:cs typeface="Arial"/>
              </a:rPr>
              <a:t>Janais</a:t>
            </a:r>
            <a:r>
              <a:rPr lang="fr-FR" sz="1600" b="1" dirty="0">
                <a:solidFill>
                  <a:srgbClr val="9C9FA2"/>
                </a:solidFill>
                <a:latin typeface="+mj-lt"/>
                <a:cs typeface="Arial"/>
              </a:rPr>
              <a:t> – BP57633 – 35176 Chartres-de-Bretagne Cedex</a:t>
            </a:r>
            <a:endParaRPr lang="fr-FR" sz="1600" b="1" dirty="0">
              <a:solidFill>
                <a:srgbClr val="9C9FA2"/>
              </a:solidFill>
              <a:latin typeface="+mj-lt"/>
            </a:endParaRPr>
          </a:p>
          <a:p>
            <a:pPr>
              <a:defRPr/>
            </a:pPr>
            <a:r>
              <a:rPr lang="fr-FR" sz="1400" b="1" dirty="0">
                <a:solidFill>
                  <a:srgbClr val="9C9FA2"/>
                </a:solidFill>
                <a:latin typeface="+mj-lt"/>
              </a:rPr>
              <a:t>Tel. +33 (0)2 28 44 36 50       </a:t>
            </a:r>
            <a:r>
              <a:rPr lang="fr-FR" sz="1400" b="1" dirty="0" smtClean="0">
                <a:solidFill>
                  <a:srgbClr val="9C9FA2"/>
                </a:solidFill>
                <a:latin typeface="+mj-lt"/>
              </a:rPr>
              <a:t>                                 </a:t>
            </a:r>
            <a:r>
              <a:rPr lang="fr-FR" sz="1400" b="1" dirty="0" smtClean="0">
                <a:solidFill>
                  <a:srgbClr val="58595B"/>
                </a:solidFill>
                <a:latin typeface="+mj-lt"/>
                <a:hlinkClick r:id="rId2"/>
              </a:rPr>
              <a:t>contact@id4car.org</a:t>
            </a:r>
            <a:endParaRPr lang="fr-FR" sz="1400" b="1" dirty="0" smtClean="0">
              <a:solidFill>
                <a:srgbClr val="58595B"/>
              </a:solidFill>
              <a:latin typeface="+mj-lt"/>
            </a:endParaRPr>
          </a:p>
          <a:p>
            <a:pPr>
              <a:defRPr/>
            </a:pPr>
            <a:endParaRPr lang="fr-FR" sz="1600" b="1" dirty="0">
              <a:solidFill>
                <a:srgbClr val="58595B"/>
              </a:solidFill>
              <a:latin typeface="+mj-lt"/>
            </a:endParaRPr>
          </a:p>
          <a:p>
            <a:pPr>
              <a:defRPr/>
            </a:pPr>
            <a:endParaRPr lang="fr-FR" sz="200" b="1" dirty="0">
              <a:solidFill>
                <a:srgbClr val="58595B"/>
              </a:solidFill>
              <a:latin typeface="+mj-lt"/>
            </a:endParaRPr>
          </a:p>
          <a:p>
            <a:pPr>
              <a:defRPr/>
            </a:pPr>
            <a:endParaRPr lang="fr-FR" sz="1600" b="1" dirty="0">
              <a:solidFill>
                <a:srgbClr val="58595B"/>
              </a:solidFill>
              <a:latin typeface="+mj-lt"/>
            </a:endParaRPr>
          </a:p>
          <a:p>
            <a:pPr>
              <a:defRPr/>
            </a:pPr>
            <a:endParaRPr lang="fr-FR" sz="800" b="1" dirty="0">
              <a:solidFill>
                <a:srgbClr val="9FBD03"/>
              </a:solidFill>
              <a:latin typeface="+mj-lt"/>
            </a:endParaRPr>
          </a:p>
          <a:p>
            <a:pPr algn="l" rtl="0" eaLnBrk="0" fontAlgn="base" hangingPunct="0">
              <a:spcBef>
                <a:spcPct val="0"/>
              </a:spcBef>
              <a:spcAft>
                <a:spcPct val="0"/>
              </a:spcAft>
              <a:defRPr/>
            </a:pPr>
            <a:r>
              <a:rPr lang="fr-FR" sz="1600" b="1" dirty="0">
                <a:solidFill>
                  <a:srgbClr val="9FBD03"/>
                </a:solidFill>
                <a:latin typeface="+mj-lt"/>
              </a:rPr>
              <a:t>             		</a:t>
            </a:r>
            <a:r>
              <a:rPr lang="fr-FR" sz="2400" b="1" dirty="0" smtClean="0">
                <a:solidFill>
                  <a:srgbClr val="9FBD03"/>
                </a:solidFill>
                <a:latin typeface="+mj-lt"/>
              </a:rPr>
              <a:t>www.id4car.org</a:t>
            </a:r>
            <a:endParaRPr lang="fr-FR" sz="2400" b="1" dirty="0">
              <a:solidFill>
                <a:srgbClr val="9FBD03"/>
              </a:solidFill>
              <a:latin typeface="+mj-lt"/>
            </a:endParaRPr>
          </a:p>
        </p:txBody>
      </p:sp>
      <p:pic>
        <p:nvPicPr>
          <p:cNvPr id="4" name="Image 11" descr="Capture d’écran 2013-01-23 à 16.27.36.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08127" y="2206387"/>
            <a:ext cx="62718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16"/>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07439" y="2296082"/>
            <a:ext cx="333881"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8"/>
          <p:cNvPicPr>
            <a:picLocks noChangeAspect="1"/>
          </p:cNvPicPr>
          <p:nvPr userDrawn="1"/>
        </p:nvPicPr>
        <p:blipFill rotWithShape="1">
          <a:blip r:embed="rId5">
            <a:extLst>
              <a:ext uri="{28A0092B-C50C-407E-A947-70E740481C1C}">
                <a14:useLocalDpi xmlns:a14="http://schemas.microsoft.com/office/drawing/2010/main" val="0"/>
              </a:ext>
            </a:extLst>
          </a:blip>
          <a:srcRect l="22259"/>
          <a:stretch/>
        </p:blipFill>
        <p:spPr bwMode="auto">
          <a:xfrm>
            <a:off x="1020084" y="4968081"/>
            <a:ext cx="7080308"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103847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ous segmentation">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403648" y="2060848"/>
            <a:ext cx="6400800" cy="1752600"/>
          </a:xfrm>
          <a:prstGeom prst="rect">
            <a:avLst/>
          </a:prstGeom>
        </p:spPr>
        <p:txBody>
          <a:bodyPr/>
          <a:lstStyle>
            <a:lvl1pPr marL="0" indent="0" algn="ctr">
              <a:buNone/>
              <a:defRPr b="1">
                <a:solidFill>
                  <a:srgbClr val="4C535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dirty="0"/>
          </a:p>
        </p:txBody>
      </p:sp>
      <p:sp>
        <p:nvSpPr>
          <p:cNvPr id="10" name="Titre 9"/>
          <p:cNvSpPr>
            <a:spLocks noGrp="1"/>
          </p:cNvSpPr>
          <p:nvPr>
            <p:ph type="title" hasCustomPrompt="1"/>
          </p:nvPr>
        </p:nvSpPr>
        <p:spPr>
          <a:xfrm>
            <a:off x="0" y="216024"/>
            <a:ext cx="9144000" cy="692696"/>
          </a:xfrm>
          <a:prstGeom prst="rect">
            <a:avLst/>
          </a:prstGeom>
        </p:spPr>
        <p:txBody>
          <a:bodyPr/>
          <a:lstStyle>
            <a:lvl1pPr marL="0" marR="0" indent="0" algn="ctr" defTabSz="914400" rtl="0" eaLnBrk="1" fontAlgn="base" latinLnBrk="0" hangingPunct="1">
              <a:lnSpc>
                <a:spcPct val="100000"/>
              </a:lnSpc>
              <a:spcBef>
                <a:spcPct val="0"/>
              </a:spcBef>
              <a:spcAft>
                <a:spcPct val="0"/>
              </a:spcAft>
              <a:buClrTx/>
              <a:buSzTx/>
              <a:buFontTx/>
              <a:buNone/>
              <a:tabLst/>
              <a:defRPr kumimoji="0" lang="fr-FR" altLang="fr-FR" sz="3500" b="1" i="0" u="none" strike="noStrike" kern="1200" cap="none" spc="0" normalizeH="0" baseline="0" noProof="0">
                <a:solidFill>
                  <a:schemeClr val="bg1"/>
                </a:solidFill>
              </a:defRPr>
            </a:lvl1pPr>
          </a:lstStyle>
          <a:p>
            <a:pPr marL="0" marR="0" lvl="0" indent="0" defTabSz="914400" rtl="0" eaLnBrk="1" fontAlgn="base" latinLnBrk="0" hangingPunct="1">
              <a:lnSpc>
                <a:spcPct val="100000"/>
              </a:lnSpc>
              <a:spcBef>
                <a:spcPct val="0"/>
              </a:spcBef>
              <a:spcAft>
                <a:spcPct val="0"/>
              </a:spcAft>
              <a:tabLst/>
              <a:defRPr/>
            </a:pPr>
            <a:r>
              <a:rPr lang="fr-FR" dirty="0" smtClean="0"/>
              <a:t> Modifiez le style du titre</a:t>
            </a:r>
            <a:endParaRPr lang="fr-FR" dirty="0"/>
          </a:p>
        </p:txBody>
      </p:sp>
    </p:spTree>
    <p:extLst>
      <p:ext uri="{BB962C8B-B14F-4D97-AF65-F5344CB8AC3E}">
        <p14:creationId xmlns:p14="http://schemas.microsoft.com/office/powerpoint/2010/main" val="305910503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e de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96752"/>
            <a:ext cx="8229600" cy="4929411"/>
          </a:xfrm>
          <a:prstGeom prst="rect">
            <a:avLst/>
          </a:prstGeom>
        </p:spPr>
        <p:txBody>
          <a:bodyPr/>
          <a:lstStyle>
            <a:lvl1pPr>
              <a:defRPr sz="1800" b="1">
                <a:solidFill>
                  <a:srgbClr val="CF661B"/>
                </a:solidFill>
                <a:latin typeface="+mj-lt"/>
                <a:cs typeface="Arial" panose="020B0604020202020204" pitchFamily="34" charset="0"/>
              </a:defRPr>
            </a:lvl1pPr>
            <a:lvl2pPr marL="800100" indent="-342900">
              <a:buFont typeface="Arial" panose="020B0604020202020204" pitchFamily="34" charset="0"/>
              <a:buChar char="•"/>
              <a:defRPr sz="1800" b="1">
                <a:solidFill>
                  <a:srgbClr val="4C5356"/>
                </a:solidFill>
                <a:latin typeface="+mj-lt"/>
              </a:defRPr>
            </a:lvl2pPr>
            <a:lvl3pPr>
              <a:defRPr sz="1800">
                <a:solidFill>
                  <a:srgbClr val="C2CE2D"/>
                </a:solidFill>
                <a:latin typeface="+mj-lt"/>
              </a:defRPr>
            </a:lvl3pPr>
          </a:lstStyle>
          <a:p>
            <a:pPr lvl="0"/>
            <a:r>
              <a:rPr lang="fr-FR" smtClean="0"/>
              <a:t>Modifiez les styles du texte du masque</a:t>
            </a:r>
          </a:p>
          <a:p>
            <a:pPr lvl="1"/>
            <a:r>
              <a:rPr lang="fr-FR" smtClean="0"/>
              <a:t>Deuxième niveau</a:t>
            </a:r>
          </a:p>
          <a:p>
            <a:pPr lvl="2"/>
            <a:r>
              <a:rPr lang="fr-FR" smtClean="0"/>
              <a:t>Troisième niveau</a:t>
            </a:r>
          </a:p>
        </p:txBody>
      </p:sp>
      <p:sp>
        <p:nvSpPr>
          <p:cNvPr id="6" name="Titre 9"/>
          <p:cNvSpPr>
            <a:spLocks noGrp="1"/>
          </p:cNvSpPr>
          <p:nvPr>
            <p:ph type="title" hasCustomPrompt="1"/>
          </p:nvPr>
        </p:nvSpPr>
        <p:spPr>
          <a:xfrm>
            <a:off x="0" y="216024"/>
            <a:ext cx="9144000" cy="692696"/>
          </a:xfrm>
          <a:prstGeom prst="rect">
            <a:avLst/>
          </a:prstGeom>
        </p:spPr>
        <p:txBody>
          <a:bodyPr/>
          <a:lstStyle>
            <a:lvl1pPr marL="0" marR="0" indent="0" algn="ctr" defTabSz="914400" rtl="0" eaLnBrk="1" fontAlgn="base" latinLnBrk="0" hangingPunct="1">
              <a:lnSpc>
                <a:spcPct val="100000"/>
              </a:lnSpc>
              <a:spcBef>
                <a:spcPct val="0"/>
              </a:spcBef>
              <a:spcAft>
                <a:spcPct val="0"/>
              </a:spcAft>
              <a:buClrTx/>
              <a:buSzTx/>
              <a:buFontTx/>
              <a:buNone/>
              <a:tabLst/>
              <a:defRPr kumimoji="0" lang="fr-FR" altLang="fr-FR" sz="3500" b="1" i="0" u="none" strike="noStrike" kern="1200" cap="none" spc="0" normalizeH="0" baseline="0" noProof="0">
                <a:solidFill>
                  <a:schemeClr val="bg1"/>
                </a:solidFill>
              </a:defRPr>
            </a:lvl1pPr>
          </a:lstStyle>
          <a:p>
            <a:pPr marL="0" marR="0" lvl="0" indent="0" defTabSz="914400" rtl="0" eaLnBrk="1" fontAlgn="base" latinLnBrk="0" hangingPunct="1">
              <a:lnSpc>
                <a:spcPct val="100000"/>
              </a:lnSpc>
              <a:spcBef>
                <a:spcPct val="0"/>
              </a:spcBef>
              <a:spcAft>
                <a:spcPct val="0"/>
              </a:spcAft>
              <a:tabLst/>
              <a:defRPr/>
            </a:pPr>
            <a:r>
              <a:rPr lang="fr-FR" dirty="0" smtClean="0"/>
              <a:t> Modifiez le style du titre</a:t>
            </a:r>
            <a:endParaRPr lang="fr-FR" dirty="0"/>
          </a:p>
        </p:txBody>
      </p:sp>
    </p:spTree>
    <p:extLst>
      <p:ext uri="{BB962C8B-B14F-4D97-AF65-F5344CB8AC3E}">
        <p14:creationId xmlns:p14="http://schemas.microsoft.com/office/powerpoint/2010/main" val="20706283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457200" y="1268760"/>
            <a:ext cx="4038600" cy="4857403"/>
          </a:xfrm>
          <a:prstGeom prst="rect">
            <a:avLst/>
          </a:prstGeom>
        </p:spPr>
        <p:txBody>
          <a:bodyPr/>
          <a:lstStyle>
            <a:lvl1pPr>
              <a:defRPr sz="1800" b="1">
                <a:solidFill>
                  <a:srgbClr val="CF661B"/>
                </a:solidFill>
                <a:latin typeface="+mj-lt"/>
                <a:cs typeface="Arial" panose="020B0604020202020204" pitchFamily="34" charset="0"/>
              </a:defRPr>
            </a:lvl1pPr>
            <a:lvl2pPr marL="800100" indent="-342900">
              <a:buFont typeface="Arial" panose="020B0604020202020204" pitchFamily="34" charset="0"/>
              <a:buChar char="•"/>
              <a:defRPr sz="1800" b="1">
                <a:solidFill>
                  <a:srgbClr val="4C5356"/>
                </a:solidFill>
                <a:latin typeface="+mj-lt"/>
              </a:defRPr>
            </a:lvl2pPr>
            <a:lvl3pPr>
              <a:defRPr sz="1800">
                <a:solidFill>
                  <a:srgbClr val="C2CE2D"/>
                </a:solidFill>
                <a:latin typeface="+mj-lt"/>
              </a:defRPr>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p:txBody>
      </p:sp>
      <p:sp>
        <p:nvSpPr>
          <p:cNvPr id="4" name="Espace réservé du contenu 3"/>
          <p:cNvSpPr>
            <a:spLocks noGrp="1"/>
          </p:cNvSpPr>
          <p:nvPr>
            <p:ph sz="half" idx="2"/>
          </p:nvPr>
        </p:nvSpPr>
        <p:spPr>
          <a:xfrm>
            <a:off x="4648200" y="1268760"/>
            <a:ext cx="4038600" cy="4857403"/>
          </a:xfrm>
          <a:prstGeom prst="rect">
            <a:avLst/>
          </a:prstGeom>
        </p:spPr>
        <p:txBody>
          <a:bodyPr/>
          <a:lstStyle>
            <a:lvl1pPr>
              <a:defRPr sz="1800" b="1">
                <a:solidFill>
                  <a:srgbClr val="CF661B"/>
                </a:solidFill>
                <a:latin typeface="+mj-lt"/>
                <a:cs typeface="Arial" panose="020B0604020202020204" pitchFamily="34" charset="0"/>
              </a:defRPr>
            </a:lvl1pPr>
            <a:lvl2pPr marL="800100" indent="-342900">
              <a:buFont typeface="Arial" panose="020B0604020202020204" pitchFamily="34" charset="0"/>
              <a:buChar char="•"/>
              <a:defRPr sz="1800" b="1">
                <a:solidFill>
                  <a:srgbClr val="4C5356"/>
                </a:solidFill>
                <a:latin typeface="+mj-lt"/>
              </a:defRPr>
            </a:lvl2pPr>
            <a:lvl3pPr>
              <a:defRPr sz="1800">
                <a:solidFill>
                  <a:srgbClr val="C2CE2D"/>
                </a:solidFill>
                <a:latin typeface="+mj-lt"/>
              </a:defRPr>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p:txBody>
      </p:sp>
      <p:sp>
        <p:nvSpPr>
          <p:cNvPr id="7" name="Titre 9"/>
          <p:cNvSpPr>
            <a:spLocks noGrp="1"/>
          </p:cNvSpPr>
          <p:nvPr>
            <p:ph type="title" hasCustomPrompt="1"/>
          </p:nvPr>
        </p:nvSpPr>
        <p:spPr>
          <a:xfrm>
            <a:off x="0" y="216024"/>
            <a:ext cx="9144000" cy="692696"/>
          </a:xfrm>
          <a:prstGeom prst="rect">
            <a:avLst/>
          </a:prstGeom>
        </p:spPr>
        <p:txBody>
          <a:bodyPr/>
          <a:lstStyle>
            <a:lvl1pPr marL="0" marR="0" indent="0" algn="ctr" defTabSz="914400" rtl="0" eaLnBrk="1" fontAlgn="base" latinLnBrk="0" hangingPunct="1">
              <a:lnSpc>
                <a:spcPct val="100000"/>
              </a:lnSpc>
              <a:spcBef>
                <a:spcPct val="0"/>
              </a:spcBef>
              <a:spcAft>
                <a:spcPct val="0"/>
              </a:spcAft>
              <a:buClrTx/>
              <a:buSzTx/>
              <a:buFontTx/>
              <a:buNone/>
              <a:tabLst/>
              <a:defRPr kumimoji="0" lang="fr-FR" altLang="fr-FR" sz="3500" b="1" i="0" u="none" strike="noStrike" kern="1200" cap="none" spc="0" normalizeH="0" baseline="0" noProof="0">
                <a:solidFill>
                  <a:schemeClr val="bg1"/>
                </a:solidFill>
              </a:defRPr>
            </a:lvl1pPr>
          </a:lstStyle>
          <a:p>
            <a:pPr marL="0" marR="0" lvl="0" indent="0" defTabSz="914400" rtl="0" eaLnBrk="1" fontAlgn="base" latinLnBrk="0" hangingPunct="1">
              <a:lnSpc>
                <a:spcPct val="100000"/>
              </a:lnSpc>
              <a:spcBef>
                <a:spcPct val="0"/>
              </a:spcBef>
              <a:spcAft>
                <a:spcPct val="0"/>
              </a:spcAft>
              <a:tabLst/>
              <a:defRPr/>
            </a:pPr>
            <a:r>
              <a:rPr lang="fr-FR" dirty="0" smtClean="0"/>
              <a:t> Modifiez le style du titre</a:t>
            </a:r>
            <a:endParaRPr lang="fr-FR" dirty="0"/>
          </a:p>
        </p:txBody>
      </p:sp>
    </p:spTree>
    <p:extLst>
      <p:ext uri="{BB962C8B-B14F-4D97-AF65-F5344CB8AC3E}">
        <p14:creationId xmlns:p14="http://schemas.microsoft.com/office/powerpoint/2010/main" val="414683964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1520" y="980728"/>
            <a:ext cx="5486400" cy="566738"/>
          </a:xfrm>
          <a:prstGeom prst="rect">
            <a:avLst/>
          </a:prstGeom>
        </p:spPr>
        <p:txBody>
          <a:bodyPr anchor="b"/>
          <a:lstStyle>
            <a:lvl1pPr algn="l">
              <a:defRPr sz="1800" b="1">
                <a:solidFill>
                  <a:srgbClr val="CF661B"/>
                </a:solidFill>
              </a:defRPr>
            </a:lvl1pPr>
          </a:lstStyle>
          <a:p>
            <a:r>
              <a:rPr lang="fr-FR" smtClean="0"/>
              <a:t>Modifiez le style du titre</a:t>
            </a:r>
            <a:endParaRPr lang="fr-FR" dirty="0"/>
          </a:p>
        </p:txBody>
      </p:sp>
      <p:sp>
        <p:nvSpPr>
          <p:cNvPr id="3" name="Espace réservé pour une image  2"/>
          <p:cNvSpPr>
            <a:spLocks noGrp="1"/>
          </p:cNvSpPr>
          <p:nvPr>
            <p:ph type="pic" idx="1"/>
          </p:nvPr>
        </p:nvSpPr>
        <p:spPr>
          <a:xfrm>
            <a:off x="1792288" y="1988839"/>
            <a:ext cx="5486400" cy="2738735"/>
          </a:xfrm>
          <a:prstGeom prst="rect">
            <a:avLst/>
          </a:prstGeom>
        </p:spPr>
        <p:txBody>
          <a:bodyPr/>
          <a:lstStyle>
            <a:lvl1pPr marL="0" indent="0">
              <a:buNone/>
              <a:defRPr sz="3200">
                <a:solidFill>
                  <a:srgbClr val="CF661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dirty="0"/>
          </a:p>
        </p:txBody>
      </p:sp>
      <p:sp>
        <p:nvSpPr>
          <p:cNvPr id="4" name="Espace réservé du texte 3"/>
          <p:cNvSpPr>
            <a:spLocks noGrp="1"/>
          </p:cNvSpPr>
          <p:nvPr>
            <p:ph type="body" sz="half" idx="2"/>
          </p:nvPr>
        </p:nvSpPr>
        <p:spPr>
          <a:xfrm>
            <a:off x="1763688" y="4869160"/>
            <a:ext cx="5486400" cy="804862"/>
          </a:xfrm>
          <a:prstGeom prst="rect">
            <a:avLst/>
          </a:prstGeom>
        </p:spPr>
        <p:txBody>
          <a:bodyPr/>
          <a:lstStyle>
            <a:lvl1pPr marL="0" indent="0" algn="ctr">
              <a:buNone/>
              <a:defRPr sz="1800" b="1">
                <a:solidFill>
                  <a:srgbClr val="4C535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pic>
        <p:nvPicPr>
          <p:cNvPr id="9" name="Picture 6" descr="C:\Users\USER\Desktop\Image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11950" y="49213"/>
            <a:ext cx="243205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re 9"/>
          <p:cNvSpPr txBox="1">
            <a:spLocks/>
          </p:cNvSpPr>
          <p:nvPr userDrawn="1"/>
        </p:nvSpPr>
        <p:spPr>
          <a:xfrm>
            <a:off x="0" y="216024"/>
            <a:ext cx="9144000" cy="692696"/>
          </a:xfrm>
          <a:prstGeom prst="rect">
            <a:avLst/>
          </a:prstGeom>
        </p:spPr>
        <p:txBody>
          <a:bodyPr/>
          <a:lstStyle>
            <a:lvl1pPr marL="0" marR="0" indent="0" algn="ctr" defTabSz="914400" rtl="0" eaLnBrk="1" fontAlgn="base" latinLnBrk="0" hangingPunct="1">
              <a:lnSpc>
                <a:spcPct val="100000"/>
              </a:lnSpc>
              <a:spcBef>
                <a:spcPct val="0"/>
              </a:spcBef>
              <a:spcAft>
                <a:spcPct val="0"/>
              </a:spcAft>
              <a:buClrTx/>
              <a:buSzTx/>
              <a:buFontTx/>
              <a:buNone/>
              <a:tabLst/>
              <a:defRPr kumimoji="0" lang="fr-FR" altLang="fr-FR" sz="3500" b="1" i="0" u="none" strike="noStrike" kern="1200" cap="none" spc="0" normalizeH="0" baseline="0" noProof="0">
                <a:ln>
                  <a:noFill/>
                </a:ln>
                <a:solidFill>
                  <a:schemeClr val="bg1"/>
                </a:solidFill>
                <a:effectLst/>
                <a:uLnTx/>
                <a:uFillTx/>
                <a:latin typeface="Arial" charset="0"/>
                <a:ea typeface="ヒラギノ角ゴ Pro W3" charset="-128"/>
                <a:cs typeface="Arial" panose="020B0604020202020204" pitchFamily="34" charset="0"/>
              </a:defRPr>
            </a:lvl1pPr>
          </a:lstStyle>
          <a:p>
            <a:pPr>
              <a:defRPr/>
            </a:pPr>
            <a:r>
              <a:rPr smtClean="0">
                <a:solidFill>
                  <a:prstClr val="white"/>
                </a:solidFill>
              </a:rPr>
              <a:t> Modifiez le style du titre</a:t>
            </a:r>
            <a:endParaRPr dirty="0">
              <a:solidFill>
                <a:prstClr val="white"/>
              </a:solidFill>
            </a:endParaRPr>
          </a:p>
        </p:txBody>
      </p:sp>
    </p:spTree>
    <p:extLst>
      <p:ext uri="{BB962C8B-B14F-4D97-AF65-F5344CB8AC3E}">
        <p14:creationId xmlns:p14="http://schemas.microsoft.com/office/powerpoint/2010/main" val="2379077094"/>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Diapo de fin">
    <p:spTree>
      <p:nvGrpSpPr>
        <p:cNvPr id="1" name=""/>
        <p:cNvGrpSpPr/>
        <p:nvPr/>
      </p:nvGrpSpPr>
      <p:grpSpPr>
        <a:xfrm>
          <a:off x="0" y="0"/>
          <a:ext cx="0" cy="0"/>
          <a:chOff x="0" y="0"/>
          <a:chExt cx="0" cy="0"/>
        </a:xfrm>
      </p:grpSpPr>
      <p:pic>
        <p:nvPicPr>
          <p:cNvPr id="7" name="Image 18"/>
          <p:cNvPicPr>
            <a:picLocks noChangeAspect="1"/>
          </p:cNvPicPr>
          <p:nvPr userDrawn="1"/>
        </p:nvPicPr>
        <p:blipFill rotWithShape="1">
          <a:blip r:embed="rId2">
            <a:extLst>
              <a:ext uri="{28A0092B-C50C-407E-A947-70E740481C1C}">
                <a14:useLocalDpi xmlns:a14="http://schemas.microsoft.com/office/drawing/2010/main" val="0"/>
              </a:ext>
            </a:extLst>
          </a:blip>
          <a:srcRect l="22259"/>
          <a:stretch/>
        </p:blipFill>
        <p:spPr bwMode="auto">
          <a:xfrm>
            <a:off x="467544" y="5598460"/>
            <a:ext cx="6552728" cy="1115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304544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Diapositive de titre">
    <p:spTree>
      <p:nvGrpSpPr>
        <p:cNvPr id="1" name=""/>
        <p:cNvGrpSpPr/>
        <p:nvPr/>
      </p:nvGrpSpPr>
      <p:grpSpPr>
        <a:xfrm>
          <a:off x="0" y="0"/>
          <a:ext cx="0" cy="0"/>
          <a:chOff x="0" y="0"/>
          <a:chExt cx="0" cy="0"/>
        </a:xfrm>
      </p:grpSpPr>
      <p:pic>
        <p:nvPicPr>
          <p:cNvPr id="2" name="Picture 2" descr="\\192.168.1.250\travail\Communication\LOGOS\Logos autres\HD\Financeurs\logo_pole competitivit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950" y="6381750"/>
            <a:ext cx="13652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 5" descr="LOGOTYPE-iD4CAR-pour fond blanc.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85113" y="6215063"/>
            <a:ext cx="11239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e la date 3"/>
          <p:cNvSpPr>
            <a:spLocks noGrp="1"/>
          </p:cNvSpPr>
          <p:nvPr>
            <p:ph type="dt" sz="half" idx="10"/>
          </p:nvPr>
        </p:nvSpPr>
        <p:spPr>
          <a:xfrm>
            <a:off x="457200" y="6356350"/>
            <a:ext cx="2133600" cy="365125"/>
          </a:xfrm>
          <a:prstGeom prst="rect">
            <a:avLst/>
          </a:prstGeom>
        </p:spPr>
        <p:txBody>
          <a:bodyPr/>
          <a:lstStyle>
            <a:lvl1pPr>
              <a:defRPr/>
            </a:lvl1pPr>
          </a:lstStyle>
          <a:p>
            <a:pPr eaLnBrk="0" fontAlgn="base" hangingPunct="0">
              <a:spcBef>
                <a:spcPct val="0"/>
              </a:spcBef>
              <a:spcAft>
                <a:spcPct val="0"/>
              </a:spcAft>
              <a:defRPr/>
            </a:pPr>
            <a:endParaRPr lang="fr-FR">
              <a:solidFill>
                <a:prstClr val="black"/>
              </a:solidFill>
              <a:latin typeface="Arial" charset="0"/>
              <a:ea typeface="ヒラギノ角ゴ Pro W3" charset="-128"/>
            </a:endParaRPr>
          </a:p>
        </p:txBody>
      </p:sp>
      <p:sp>
        <p:nvSpPr>
          <p:cNvPr id="5" name="Espace réservé du numéro de diapositive 5"/>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ヒラギノ角ゴ Pro W3" charset="-128"/>
                <a:cs typeface="+mn-cs"/>
              </a:defRPr>
            </a:lvl1pPr>
          </a:lstStyle>
          <a:p>
            <a:pPr eaLnBrk="0" fontAlgn="base" hangingPunct="0">
              <a:spcBef>
                <a:spcPct val="0"/>
              </a:spcBef>
              <a:spcAft>
                <a:spcPct val="0"/>
              </a:spcAft>
              <a:defRPr/>
            </a:pPr>
            <a:fld id="{986E4482-18B2-4C27-9A3E-C40FBC6516C9}" type="slidenum">
              <a:rPr lang="fr-FR">
                <a:solidFill>
                  <a:prstClr val="black"/>
                </a:solidFill>
              </a:rPr>
              <a:pPr eaLnBrk="0" fontAlgn="base" hangingPunct="0">
                <a:spcBef>
                  <a:spcPct val="0"/>
                </a:spcBef>
                <a:spcAft>
                  <a:spcPct val="0"/>
                </a:spcAft>
                <a:defRPr/>
              </a:pPr>
              <a:t>‹#›</a:t>
            </a:fld>
            <a:endParaRPr lang="fr-FR">
              <a:solidFill>
                <a:prstClr val="black"/>
              </a:solidFill>
            </a:endParaRPr>
          </a:p>
        </p:txBody>
      </p:sp>
    </p:spTree>
    <p:extLst>
      <p:ext uri="{BB962C8B-B14F-4D97-AF65-F5344CB8AC3E}">
        <p14:creationId xmlns:p14="http://schemas.microsoft.com/office/powerpoint/2010/main" val="2899787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iapo accueil">
    <p:spTree>
      <p:nvGrpSpPr>
        <p:cNvPr id="1" name=""/>
        <p:cNvGrpSpPr/>
        <p:nvPr/>
      </p:nvGrpSpPr>
      <p:grpSpPr>
        <a:xfrm>
          <a:off x="0" y="0"/>
          <a:ext cx="0" cy="0"/>
          <a:chOff x="0" y="0"/>
          <a:chExt cx="0" cy="0"/>
        </a:xfrm>
      </p:grpSpPr>
      <p:sp>
        <p:nvSpPr>
          <p:cNvPr id="2" name="Titre 1"/>
          <p:cNvSpPr>
            <a:spLocks noGrp="1"/>
          </p:cNvSpPr>
          <p:nvPr>
            <p:ph type="title"/>
          </p:nvPr>
        </p:nvSpPr>
        <p:spPr>
          <a:xfrm>
            <a:off x="-2090" y="2492896"/>
            <a:ext cx="9144000" cy="1000919"/>
          </a:xfrm>
          <a:prstGeom prst="rect">
            <a:avLst/>
          </a:prstGeom>
        </p:spPr>
        <p:txBody>
          <a:bodyPr/>
          <a:lstStyle>
            <a:lvl1pPr>
              <a:defRPr sz="5500"/>
            </a:lvl1pPr>
          </a:lstStyle>
          <a:p>
            <a:r>
              <a:rPr lang="fr-FR" smtClean="0"/>
              <a:t>Modifiez le style du titre</a:t>
            </a:r>
            <a:endParaRPr lang="fr-FR" dirty="0"/>
          </a:p>
        </p:txBody>
      </p:sp>
    </p:spTree>
    <p:extLst>
      <p:ext uri="{BB962C8B-B14F-4D97-AF65-F5344CB8AC3E}">
        <p14:creationId xmlns:p14="http://schemas.microsoft.com/office/powerpoint/2010/main" val="1482081891"/>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131840" y="19473"/>
            <a:ext cx="6024612" cy="313184"/>
          </a:xfrm>
          <a:prstGeom prst="rect">
            <a:avLst/>
          </a:prstGeom>
        </p:spPr>
        <p:txBody>
          <a:bodyPr>
            <a:noAutofit/>
          </a:bodyPr>
          <a:lstStyle>
            <a:lvl1pPr algn="r">
              <a:defRPr sz="2400" cap="all" baseline="0">
                <a:solidFill>
                  <a:schemeClr val="bg1"/>
                </a:solidFill>
              </a:defRPr>
            </a:lvl1pPr>
          </a:lstStyle>
          <a:p>
            <a:r>
              <a:rPr lang="fr-FR" dirty="0" smtClean="0"/>
              <a:t>Modifiez le style</a:t>
            </a:r>
            <a:endParaRPr lang="en-US" dirty="0"/>
          </a:p>
        </p:txBody>
      </p:sp>
      <p:sp>
        <p:nvSpPr>
          <p:cNvPr id="3" name="Content Placeholder 2"/>
          <p:cNvSpPr>
            <a:spLocks noGrp="1"/>
          </p:cNvSpPr>
          <p:nvPr>
            <p:ph idx="1"/>
          </p:nvPr>
        </p:nvSpPr>
        <p:spPr>
          <a:xfrm>
            <a:off x="457200" y="916455"/>
            <a:ext cx="8507288" cy="5560545"/>
          </a:xfrm>
          <a:prstGeom prst="rect">
            <a:avLst/>
          </a:prstGeom>
        </p:spPr>
        <p:txBody>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77251593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2" descr="\\192.168.1.250\travail\Communication\LOGOS\Logos autres\HD\Financeurs\logo_pole competitivit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24328" y="6354762"/>
            <a:ext cx="13652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C:\Users\USER\Desktop\Image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11950" y="49883"/>
            <a:ext cx="2432050" cy="85883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0" y="0"/>
            <a:ext cx="9144000" cy="9087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fr-FR">
              <a:solidFill>
                <a:prstClr val="white"/>
              </a:solidFill>
            </a:endParaRPr>
          </a:p>
        </p:txBody>
      </p:sp>
      <p:pic>
        <p:nvPicPr>
          <p:cNvPr id="13" name="Picture 6" descr="C:\Users\USER\Desktop\Image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11950" y="49213"/>
            <a:ext cx="243205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 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9512" y="75314"/>
            <a:ext cx="1296144" cy="817219"/>
          </a:xfrm>
          <a:prstGeom prst="rect">
            <a:avLst/>
          </a:prstGeom>
        </p:spPr>
      </p:pic>
    </p:spTree>
    <p:extLst>
      <p:ext uri="{BB962C8B-B14F-4D97-AF65-F5344CB8AC3E}">
        <p14:creationId xmlns:p14="http://schemas.microsoft.com/office/powerpoint/2010/main" val="1688890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xmlns:p14="http://schemas.microsoft.com/office/powerpoint/2010/main" id="1" dur="indefinite" restart="never" nodeType="tmRoot"/>
      </p:par>
    </p:tnLst>
  </p:timing>
  <p:hf sldNum="0" hdr="0" dt="0"/>
  <p:txStyles>
    <p:titleStyle>
      <a:lvl1pPr algn="ctr" defTabSz="914400" rtl="0" eaLnBrk="1" latinLnBrk="0" hangingPunct="1">
        <a:spcBef>
          <a:spcPct val="0"/>
        </a:spcBef>
        <a:buNone/>
        <a:defRPr kumimoji="0" lang="fr-FR" altLang="fr-FR" sz="6000" b="1" i="0" u="none" strike="noStrike" kern="1200" cap="none" spc="0" normalizeH="0" baseline="0" noProof="0" dirty="0" smtClean="0">
          <a:ln>
            <a:noFill/>
          </a:ln>
          <a:solidFill>
            <a:srgbClr val="E97305"/>
          </a:solidFill>
          <a:effectLst/>
          <a:uLnTx/>
          <a:uFillTx/>
          <a:latin typeface="Arial" charset="0"/>
          <a:ea typeface="ヒラギノ角ゴ Pro W3" charset="-128"/>
          <a:cs typeface="Arial" panose="020B0604020202020204" pitchFamily="34" charset="0"/>
        </a:defRPr>
      </a:lvl1pPr>
    </p:titleStyle>
    <p:bodyStyle>
      <a:lvl1pPr marL="0" indent="0" algn="l" defTabSz="914400" rtl="0" eaLnBrk="1" latinLnBrk="0" hangingPunct="1">
        <a:spcBef>
          <a:spcPct val="20000"/>
        </a:spcBef>
        <a:buFont typeface="Arial" panose="020B0604020202020204" pitchFamily="34" charset="0"/>
        <a:buNone/>
        <a:defRPr sz="3200" kern="1200" baseline="0">
          <a:solidFill>
            <a:srgbClr val="F27820"/>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emf"/><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26.jpe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jpeg"/><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71600" y="2060848"/>
            <a:ext cx="7488832" cy="1000919"/>
          </a:xfrm>
        </p:spPr>
        <p:txBody>
          <a:bodyPr/>
          <a:lstStyle/>
          <a:p>
            <a:r>
              <a:rPr lang="fr-FR" dirty="0" smtClean="0"/>
              <a:t>BOOTCAMP OSV</a:t>
            </a:r>
            <a:br>
              <a:rPr lang="fr-FR" dirty="0" smtClean="0"/>
            </a:br>
            <a:r>
              <a:rPr lang="fr-FR" dirty="0" smtClean="0"/>
              <a:t/>
            </a:r>
            <a:br>
              <a:rPr lang="fr-FR" dirty="0" smtClean="0"/>
            </a:br>
            <a:r>
              <a:rPr lang="fr-FR" sz="3200" i="1" dirty="0">
                <a:solidFill>
                  <a:schemeClr val="tx1"/>
                </a:solidFill>
              </a:rPr>
              <a:t>La mobilité </a:t>
            </a:r>
            <a:r>
              <a:rPr lang="fr-FR" sz="3200" i="1" dirty="0" err="1" smtClean="0">
                <a:solidFill>
                  <a:schemeClr val="tx1"/>
                </a:solidFill>
              </a:rPr>
              <a:t>décarbonée</a:t>
            </a:r>
            <a:r>
              <a:rPr lang="fr-FR" sz="3200" i="1" dirty="0" smtClean="0">
                <a:solidFill>
                  <a:schemeClr val="tx1"/>
                </a:solidFill>
              </a:rPr>
              <a:t>: projets, produits et services @ID4CAR</a:t>
            </a:r>
            <a:r>
              <a:rPr lang="fr-FR" sz="3200" dirty="0" smtClean="0"/>
              <a:t/>
            </a:r>
            <a:br>
              <a:rPr lang="fr-FR" sz="3200" dirty="0" smtClean="0"/>
            </a:br>
            <a:r>
              <a:rPr lang="fr-FR" sz="3200" dirty="0" smtClean="0"/>
              <a:t/>
            </a:r>
            <a:br>
              <a:rPr lang="fr-FR" sz="3200" dirty="0" smtClean="0"/>
            </a:br>
            <a:r>
              <a:rPr lang="fr-FR" sz="2000" i="1" dirty="0" smtClean="0"/>
              <a:t>27 avril 2016</a:t>
            </a:r>
            <a:br>
              <a:rPr lang="fr-FR" sz="2000" i="1" dirty="0" smtClean="0"/>
            </a:br>
            <a:r>
              <a:rPr lang="fr-FR" sz="2000" i="1" dirty="0" smtClean="0"/>
              <a:t>Isabelle Dussutour</a:t>
            </a:r>
            <a:endParaRPr lang="fr-FR" sz="2000" i="1" dirty="0"/>
          </a:p>
        </p:txBody>
      </p:sp>
    </p:spTree>
    <p:extLst>
      <p:ext uri="{BB962C8B-B14F-4D97-AF65-F5344CB8AC3E}">
        <p14:creationId xmlns:p14="http://schemas.microsoft.com/office/powerpoint/2010/main" val="26490287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KIMSI</a:t>
            </a:r>
            <a:br>
              <a:rPr lang="fr-FR" dirty="0"/>
            </a:br>
            <a:endParaRPr lang="fr-FR" dirty="0"/>
          </a:p>
        </p:txBody>
      </p:sp>
      <p:sp>
        <p:nvSpPr>
          <p:cNvPr id="2" name="ZoneTexte 1"/>
          <p:cNvSpPr txBox="1"/>
          <p:nvPr/>
        </p:nvSpPr>
        <p:spPr>
          <a:xfrm>
            <a:off x="5972042" y="3140968"/>
            <a:ext cx="3040572" cy="1077218"/>
          </a:xfrm>
          <a:prstGeom prst="rect">
            <a:avLst/>
          </a:prstGeom>
          <a:noFill/>
          <a:ln>
            <a:solidFill>
              <a:srgbClr val="EC7405"/>
            </a:solidFill>
          </a:ln>
        </p:spPr>
        <p:txBody>
          <a:bodyPr wrap="square" rtlCol="0">
            <a:spAutoFit/>
          </a:bodyPr>
          <a:lstStyle/>
          <a:p>
            <a:r>
              <a:rPr lang="fr-FR" sz="1600" dirty="0">
                <a:solidFill>
                  <a:prstClr val="black"/>
                </a:solidFill>
                <a:latin typeface="+mj-lt"/>
              </a:rPr>
              <a:t>Concepteur : </a:t>
            </a:r>
            <a:r>
              <a:rPr lang="fr-FR" sz="1600" b="1" dirty="0">
                <a:solidFill>
                  <a:srgbClr val="F79646">
                    <a:lumMod val="75000"/>
                  </a:srgbClr>
                </a:solidFill>
                <a:latin typeface="+mj-lt"/>
              </a:rPr>
              <a:t>ELLECTRA</a:t>
            </a:r>
          </a:p>
          <a:p>
            <a:endParaRPr lang="fr-FR" sz="1600" u="sng" dirty="0">
              <a:solidFill>
                <a:prstClr val="black"/>
              </a:solidFill>
              <a:latin typeface="+mj-lt"/>
            </a:endParaRPr>
          </a:p>
          <a:p>
            <a:endParaRPr lang="fr-FR" sz="1600" u="sng" dirty="0">
              <a:solidFill>
                <a:prstClr val="black"/>
              </a:solidFill>
              <a:latin typeface="+mj-lt"/>
            </a:endParaRPr>
          </a:p>
          <a:p>
            <a:endParaRPr lang="fr-FR" sz="1600" dirty="0">
              <a:solidFill>
                <a:prstClr val="black"/>
              </a:solidFill>
              <a:latin typeface="+mj-lt"/>
            </a:endParaRPr>
          </a:p>
        </p:txBody>
      </p:sp>
      <p:sp>
        <p:nvSpPr>
          <p:cNvPr id="8" name="ZoneTexte 7"/>
          <p:cNvSpPr txBox="1"/>
          <p:nvPr/>
        </p:nvSpPr>
        <p:spPr>
          <a:xfrm>
            <a:off x="3923928" y="5445224"/>
            <a:ext cx="5016680" cy="584775"/>
          </a:xfrm>
          <a:prstGeom prst="rect">
            <a:avLst/>
          </a:prstGeom>
          <a:noFill/>
          <a:ln>
            <a:solidFill>
              <a:srgbClr val="EC7405"/>
            </a:solidFill>
          </a:ln>
        </p:spPr>
        <p:txBody>
          <a:bodyPr wrap="square" rtlCol="0">
            <a:spAutoFit/>
          </a:bodyPr>
          <a:lstStyle/>
          <a:p>
            <a:r>
              <a:rPr lang="fr-FR" sz="1600" dirty="0">
                <a:solidFill>
                  <a:prstClr val="black"/>
                </a:solidFill>
                <a:latin typeface="+mj-lt"/>
              </a:rPr>
              <a:t>Produit </a:t>
            </a:r>
            <a:r>
              <a:rPr lang="fr-FR" sz="1600" dirty="0" smtClean="0">
                <a:solidFill>
                  <a:prstClr val="black"/>
                </a:solidFill>
                <a:latin typeface="+mj-lt"/>
              </a:rPr>
              <a:t>issu du </a:t>
            </a:r>
            <a:r>
              <a:rPr lang="fr-FR" sz="1600" dirty="0">
                <a:solidFill>
                  <a:srgbClr val="F79646">
                    <a:lumMod val="75000"/>
                  </a:srgbClr>
                </a:solidFill>
                <a:latin typeface="+mj-lt"/>
              </a:rPr>
              <a:t>projet KIMSI INDUS</a:t>
            </a:r>
            <a:r>
              <a:rPr lang="fr-FR" sz="1600" dirty="0">
                <a:solidFill>
                  <a:prstClr val="black"/>
                </a:solidFill>
                <a:latin typeface="+mj-lt"/>
              </a:rPr>
              <a:t>, financé par la </a:t>
            </a:r>
            <a:r>
              <a:rPr lang="fr-FR" sz="1600" dirty="0" smtClean="0">
                <a:solidFill>
                  <a:prstClr val="black"/>
                </a:solidFill>
                <a:latin typeface="+mj-lt"/>
              </a:rPr>
              <a:t>Région </a:t>
            </a:r>
            <a:r>
              <a:rPr lang="fr-FR" sz="1600" dirty="0">
                <a:solidFill>
                  <a:prstClr val="black"/>
                </a:solidFill>
                <a:latin typeface="+mj-lt"/>
              </a:rPr>
              <a:t>Pays de la Loire et terminé en </a:t>
            </a:r>
            <a:r>
              <a:rPr lang="fr-FR" sz="1600" dirty="0" smtClean="0">
                <a:solidFill>
                  <a:srgbClr val="F79646">
                    <a:lumMod val="75000"/>
                  </a:srgbClr>
                </a:solidFill>
                <a:latin typeface="+mj-lt"/>
              </a:rPr>
              <a:t>2014</a:t>
            </a:r>
            <a:endParaRPr lang="fr-FR" sz="1600" dirty="0">
              <a:solidFill>
                <a:srgbClr val="F79646">
                  <a:lumMod val="75000"/>
                </a:srgbClr>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452" y="1124744"/>
            <a:ext cx="3030526" cy="191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ous-titre 2"/>
          <p:cNvSpPr txBox="1">
            <a:spLocks/>
          </p:cNvSpPr>
          <p:nvPr/>
        </p:nvSpPr>
        <p:spPr bwMode="auto">
          <a:xfrm>
            <a:off x="251519" y="1077191"/>
            <a:ext cx="5720523" cy="4125880"/>
          </a:xfrm>
          <a:prstGeom prst="rect">
            <a:avLst/>
          </a:prstGeom>
          <a:ln w="12700">
            <a:solidFill>
              <a:srgbClr val="CF661B"/>
            </a:solidFill>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0" indent="0" algn="l" defTabSz="914400" rtl="0" eaLnBrk="1" latinLnBrk="0" hangingPunct="1">
              <a:spcBef>
                <a:spcPct val="20000"/>
              </a:spcBef>
              <a:buFont typeface="Arial" panose="020B0604020202020204" pitchFamily="34" charset="0"/>
              <a:buNone/>
              <a:defRPr sz="1800" b="1" kern="1200" baseline="0">
                <a:solidFill>
                  <a:srgbClr val="F27820"/>
                </a:solidFill>
                <a:latin typeface="+mj-lt"/>
                <a:ea typeface="+mn-ea"/>
                <a:cs typeface="Arial" panose="020B0604020202020204" pitchFamily="34" charset="0"/>
              </a:defRPr>
            </a:lvl1pPr>
            <a:lvl2pPr marL="800100" indent="-342900" algn="l" defTabSz="914400" rtl="0" eaLnBrk="1" latinLnBrk="0" hangingPunct="1">
              <a:spcBef>
                <a:spcPct val="20000"/>
              </a:spcBef>
              <a:buFont typeface="Arial" panose="020B0604020202020204" pitchFamily="34" charset="0"/>
              <a:buChar char="•"/>
              <a:defRPr sz="1800" b="1" kern="1200">
                <a:solidFill>
                  <a:srgbClr val="58595B"/>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rgbClr val="9FBD03"/>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sz="2000" dirty="0">
                <a:solidFill>
                  <a:srgbClr val="CF661B"/>
                </a:solidFill>
              </a:rPr>
              <a:t>Innovation du produit </a:t>
            </a:r>
            <a:r>
              <a:rPr lang="fr-FR" sz="2000" dirty="0" smtClean="0">
                <a:solidFill>
                  <a:srgbClr val="CF661B"/>
                </a:solidFill>
              </a:rPr>
              <a:t>:</a:t>
            </a:r>
          </a:p>
          <a:p>
            <a:pPr lvl="0"/>
            <a:r>
              <a:rPr lang="fr-FR" b="0" dirty="0">
                <a:solidFill>
                  <a:schemeClr val="tx1"/>
                </a:solidFill>
              </a:rPr>
              <a:t>Développer un petit monospace 100% électrique modulable  adapté à des personnes à mobilité réduite ou handicapées, pouvant être conduit par ces dernières depuis leur siège</a:t>
            </a:r>
            <a:r>
              <a:rPr lang="fr-FR" sz="2000" b="0" dirty="0">
                <a:solidFill>
                  <a:schemeClr val="tx1"/>
                </a:solidFill>
              </a:rPr>
              <a:t>. </a:t>
            </a:r>
          </a:p>
          <a:p>
            <a:pPr marL="285750" indent="-285750" algn="just">
              <a:buFont typeface="Wingdings" panose="05000000000000000000" pitchFamily="2" charset="2"/>
              <a:buChar char="§"/>
              <a:defRPr/>
            </a:pPr>
            <a:r>
              <a:rPr lang="fr-FR" sz="1600" b="0" dirty="0" smtClean="0">
                <a:solidFill>
                  <a:schemeClr val="tx1"/>
                </a:solidFill>
              </a:rPr>
              <a:t>Le </a:t>
            </a:r>
            <a:r>
              <a:rPr lang="fr-FR" sz="1600" b="0" dirty="0">
                <a:solidFill>
                  <a:schemeClr val="tx1"/>
                </a:solidFill>
              </a:rPr>
              <a:t>poste de pilotage est accessible directement en fauteuil roulant par rampe arrière, mais possibilité également de fixer un siège.</a:t>
            </a:r>
          </a:p>
          <a:p>
            <a:pPr marL="285750" indent="-285750" algn="just">
              <a:buFont typeface="Wingdings" panose="05000000000000000000" pitchFamily="2" charset="2"/>
              <a:buChar char="§"/>
              <a:defRPr/>
            </a:pPr>
            <a:r>
              <a:rPr lang="fr-FR" sz="1600" b="0" dirty="0">
                <a:solidFill>
                  <a:schemeClr val="tx1"/>
                </a:solidFill>
              </a:rPr>
              <a:t>Le véhicule offre une autonomie tant pour l’accès à bord (ouverture télécommandée) que pour la conduite</a:t>
            </a:r>
          </a:p>
          <a:p>
            <a:pPr marL="285750" indent="-285750" algn="just">
              <a:buFont typeface="Wingdings" panose="05000000000000000000" pitchFamily="2" charset="2"/>
              <a:buChar char="§"/>
              <a:defRPr/>
            </a:pPr>
            <a:r>
              <a:rPr lang="fr-FR" sz="1600" b="0" dirty="0">
                <a:solidFill>
                  <a:schemeClr val="tx1"/>
                </a:solidFill>
              </a:rPr>
              <a:t>Système de décaissement du véhicule breveté</a:t>
            </a:r>
          </a:p>
          <a:p>
            <a:pPr marL="285750" indent="-285750" algn="just">
              <a:buFont typeface="Wingdings" panose="05000000000000000000" pitchFamily="2" charset="2"/>
              <a:buChar char="§"/>
              <a:defRPr/>
            </a:pPr>
            <a:r>
              <a:rPr lang="fr-FR" sz="1600" b="0" dirty="0">
                <a:solidFill>
                  <a:schemeClr val="tx1"/>
                </a:solidFill>
              </a:rPr>
              <a:t>Offre une solution de transport 50 % moins chère que le premier prix d’un véhicule adapté (20 K€ contre 40 K€ </a:t>
            </a:r>
            <a:r>
              <a:rPr lang="fr-FR" sz="1600" b="0" dirty="0" smtClean="0">
                <a:solidFill>
                  <a:schemeClr val="tx1"/>
                </a:solidFill>
              </a:rPr>
              <a:t>minimum)</a:t>
            </a:r>
            <a:endParaRPr lang="fr-FR" sz="1600" b="0" dirty="0">
              <a:solidFill>
                <a:schemeClr val="tx1"/>
              </a:solidFill>
            </a:endParaRPr>
          </a:p>
          <a:p>
            <a:endParaRPr lang="fr-FR" dirty="0" smtClean="0">
              <a:solidFill>
                <a:srgbClr val="CF661B"/>
              </a:solidFill>
            </a:endParaRPr>
          </a:p>
        </p:txBody>
      </p:sp>
    </p:spTree>
    <p:extLst>
      <p:ext uri="{BB962C8B-B14F-4D97-AF65-F5344CB8AC3E}">
        <p14:creationId xmlns:p14="http://schemas.microsoft.com/office/powerpoint/2010/main" val="21848708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1"/>
          </p:nvPr>
        </p:nvSpPr>
        <p:spPr/>
        <p:txBody>
          <a:bodyPr/>
          <a:lstStyle/>
          <a:p>
            <a:r>
              <a:rPr lang="fr-FR" dirty="0" smtClean="0"/>
              <a:t>Les services regroupent :</a:t>
            </a:r>
          </a:p>
          <a:p>
            <a:endParaRPr lang="fr-FR" dirty="0" smtClean="0"/>
          </a:p>
          <a:p>
            <a:r>
              <a:rPr lang="fr-FR" dirty="0" smtClean="0">
                <a:solidFill>
                  <a:schemeClr val="tx1"/>
                </a:solidFill>
              </a:rPr>
              <a:t>Les services liés à la géolocalisation et aux TIC</a:t>
            </a:r>
          </a:p>
          <a:p>
            <a:endParaRPr lang="fr-FR" dirty="0" smtClean="0">
              <a:solidFill>
                <a:schemeClr val="tx1"/>
              </a:solidFill>
            </a:endParaRPr>
          </a:p>
          <a:p>
            <a:r>
              <a:rPr lang="fr-FR" dirty="0" smtClean="0">
                <a:solidFill>
                  <a:schemeClr val="tx1"/>
                </a:solidFill>
              </a:rPr>
              <a:t>Les services développant un nouveau business model durable</a:t>
            </a:r>
          </a:p>
          <a:p>
            <a:endParaRPr lang="fr-FR" dirty="0" smtClean="0">
              <a:solidFill>
                <a:schemeClr val="tx1"/>
              </a:solidFill>
            </a:endParaRPr>
          </a:p>
          <a:p>
            <a:r>
              <a:rPr lang="fr-FR" dirty="0" smtClean="0">
                <a:solidFill>
                  <a:schemeClr val="tx1"/>
                </a:solidFill>
              </a:rPr>
              <a:t>Les services de partage et mutualisation des véhicules</a:t>
            </a:r>
            <a:endParaRPr lang="fr-FR" dirty="0">
              <a:solidFill>
                <a:schemeClr val="tx1"/>
              </a:solidFill>
            </a:endParaRPr>
          </a:p>
        </p:txBody>
      </p:sp>
      <p:sp>
        <p:nvSpPr>
          <p:cNvPr id="3" name="Titre 2"/>
          <p:cNvSpPr>
            <a:spLocks noGrp="1"/>
          </p:cNvSpPr>
          <p:nvPr>
            <p:ph type="title"/>
          </p:nvPr>
        </p:nvSpPr>
        <p:spPr/>
        <p:txBody>
          <a:bodyPr/>
          <a:lstStyle/>
          <a:p>
            <a:r>
              <a:rPr lang="fr-FR" dirty="0"/>
              <a:t>Les services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124743"/>
            <a:ext cx="2857500"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717032"/>
            <a:ext cx="266700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9451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95888" y="116632"/>
            <a:ext cx="9144000" cy="599737"/>
          </a:xfrm>
        </p:spPr>
        <p:txBody>
          <a:bodyPr/>
          <a:lstStyle/>
          <a:p>
            <a:r>
              <a:rPr lang="fr-FR" altLang="fr-FR" sz="2400" dirty="0"/>
              <a:t>A STROLL EN DRO </a:t>
            </a:r>
            <a:r>
              <a:rPr lang="fr-FR" altLang="fr-FR" sz="2400" dirty="0" smtClean="0"/>
              <a:t>: </a:t>
            </a:r>
            <a:r>
              <a:rPr lang="fr-FR" sz="2400" dirty="0" smtClean="0"/>
              <a:t>Suivi des déplacements</a:t>
            </a:r>
            <a:endParaRPr lang="fr-FR" sz="2400" dirty="0"/>
          </a:p>
        </p:txBody>
      </p:sp>
      <p:sp>
        <p:nvSpPr>
          <p:cNvPr id="7" name="ZoneTexte 6"/>
          <p:cNvSpPr txBox="1"/>
          <p:nvPr/>
        </p:nvSpPr>
        <p:spPr>
          <a:xfrm>
            <a:off x="195888" y="3933056"/>
            <a:ext cx="5352273" cy="2739211"/>
          </a:xfrm>
          <a:prstGeom prst="rect">
            <a:avLst/>
          </a:prstGeom>
          <a:noFill/>
        </p:spPr>
        <p:txBody>
          <a:bodyPr wrap="square" rtlCol="0">
            <a:spAutoFit/>
          </a:bodyPr>
          <a:lstStyle/>
          <a:p>
            <a:r>
              <a:rPr lang="fr-FR" b="1" dirty="0">
                <a:solidFill>
                  <a:srgbClr val="CF661B"/>
                </a:solidFill>
                <a:latin typeface="+mj-lt"/>
                <a:cs typeface="Arial" panose="020B0604020202020204" pitchFamily="34" charset="0"/>
              </a:rPr>
              <a:t>Applications et commercialisation :</a:t>
            </a:r>
          </a:p>
          <a:p>
            <a:pPr marL="863600" lvl="1" indent="-323850">
              <a:buSzPct val="75000"/>
              <a:buFont typeface="Wingdings" panose="05000000000000000000"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fr-FR" altLang="fr-FR" sz="1700" dirty="0" smtClean="0"/>
              <a:t>Marché </a:t>
            </a:r>
            <a:r>
              <a:rPr lang="fr-FR" altLang="fr-FR" sz="1700" dirty="0"/>
              <a:t>initial des enquêtes Ménages Déplacement </a:t>
            </a:r>
          </a:p>
          <a:p>
            <a:pPr marL="863600" lvl="1" indent="-323850">
              <a:buSzPct val="75000"/>
              <a:buFont typeface="Wingdings" panose="05000000000000000000"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fr-FR" altLang="fr-FR" sz="1700" dirty="0"/>
              <a:t>Extension au marché des instituts de sondage</a:t>
            </a:r>
          </a:p>
          <a:p>
            <a:pPr marL="863600" lvl="1" indent="-323850">
              <a:buSzPct val="75000"/>
              <a:buFont typeface="Wingdings" panose="05000000000000000000"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fr-FR" altLang="fr-FR" sz="1700" dirty="0"/>
              <a:t>Adaptation pour le suivi de dispositifs industriels (location de matériel BTP mode d'utilisation des outils...)</a:t>
            </a:r>
          </a:p>
          <a:p>
            <a:pPr marL="863600" lvl="1" indent="-323850">
              <a:buSzPct val="75000"/>
              <a:buFont typeface="Wingdings" panose="05000000000000000000" pitchFamily="2"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fr-FR" altLang="fr-FR" sz="1700" dirty="0"/>
              <a:t>Adaptation pour le suivi de personnes âgées désorientées (</a:t>
            </a:r>
            <a:r>
              <a:rPr lang="fr-FR" altLang="fr-FR" sz="1700" dirty="0" err="1"/>
              <a:t>silver</a:t>
            </a:r>
            <a:r>
              <a:rPr lang="fr-FR" altLang="fr-FR" sz="1700" dirty="0"/>
              <a:t> économie)</a:t>
            </a:r>
          </a:p>
          <a:p>
            <a:endParaRPr lang="fr-FR" dirty="0"/>
          </a:p>
        </p:txBody>
      </p:sp>
      <p:sp>
        <p:nvSpPr>
          <p:cNvPr id="8" name="ZoneTexte 7"/>
          <p:cNvSpPr txBox="1"/>
          <p:nvPr/>
        </p:nvSpPr>
        <p:spPr>
          <a:xfrm>
            <a:off x="6044108" y="3356992"/>
            <a:ext cx="2928448" cy="584775"/>
          </a:xfrm>
          <a:prstGeom prst="rect">
            <a:avLst/>
          </a:prstGeom>
          <a:noFill/>
          <a:ln>
            <a:solidFill>
              <a:srgbClr val="EC7405"/>
            </a:solidFill>
          </a:ln>
        </p:spPr>
        <p:txBody>
          <a:bodyPr wrap="square" rtlCol="0">
            <a:spAutoFit/>
          </a:bodyPr>
          <a:lstStyle/>
          <a:p>
            <a:r>
              <a:rPr lang="fr-FR" sz="1600" dirty="0" smtClean="0">
                <a:solidFill>
                  <a:prstClr val="black"/>
                </a:solidFill>
                <a:latin typeface="+mj-lt"/>
              </a:rPr>
              <a:t>Concepteur : ALKANTE  </a:t>
            </a:r>
            <a:endParaRPr lang="fr-FR" sz="1600" b="1" dirty="0" smtClean="0">
              <a:solidFill>
                <a:srgbClr val="F79646">
                  <a:lumMod val="75000"/>
                </a:srgbClr>
              </a:solidFill>
              <a:latin typeface="+mj-lt"/>
            </a:endParaRPr>
          </a:p>
          <a:p>
            <a:endParaRPr lang="fr-FR" sz="1600" b="1" dirty="0">
              <a:solidFill>
                <a:srgbClr val="F79646">
                  <a:lumMod val="75000"/>
                </a:srgbClr>
              </a:solidFill>
              <a:latin typeface="+mj-lt"/>
            </a:endParaRPr>
          </a:p>
        </p:txBody>
      </p:sp>
      <p:sp>
        <p:nvSpPr>
          <p:cNvPr id="9" name="ZoneTexte 8"/>
          <p:cNvSpPr txBox="1"/>
          <p:nvPr/>
        </p:nvSpPr>
        <p:spPr>
          <a:xfrm>
            <a:off x="5940152" y="4926652"/>
            <a:ext cx="3032404" cy="584775"/>
          </a:xfrm>
          <a:prstGeom prst="rect">
            <a:avLst/>
          </a:prstGeom>
          <a:noFill/>
          <a:ln>
            <a:solidFill>
              <a:srgbClr val="EC7405"/>
            </a:solidFill>
          </a:ln>
        </p:spPr>
        <p:txBody>
          <a:bodyPr wrap="square" rtlCol="0">
            <a:spAutoFit/>
          </a:bodyPr>
          <a:lstStyle/>
          <a:p>
            <a:r>
              <a:rPr lang="fr-FR" sz="1600" b="1" dirty="0">
                <a:solidFill>
                  <a:srgbClr val="CF661B"/>
                </a:solidFill>
                <a:latin typeface="+mj-lt"/>
                <a:cs typeface="Arial" panose="020B0604020202020204" pitchFamily="34" charset="0"/>
              </a:rPr>
              <a:t>P</a:t>
            </a:r>
            <a:r>
              <a:rPr lang="fr-FR" sz="1600" b="1" dirty="0" smtClean="0">
                <a:solidFill>
                  <a:srgbClr val="CF661B"/>
                </a:solidFill>
                <a:latin typeface="+mj-lt"/>
                <a:cs typeface="Arial" panose="020B0604020202020204" pitchFamily="34" charset="0"/>
              </a:rPr>
              <a:t>rojet </a:t>
            </a:r>
            <a:r>
              <a:rPr lang="fr-FR" sz="1600" b="1" dirty="0">
                <a:solidFill>
                  <a:srgbClr val="CF661B"/>
                </a:solidFill>
                <a:latin typeface="+mj-lt"/>
                <a:cs typeface="Arial" panose="020B0604020202020204" pitchFamily="34" charset="0"/>
              </a:rPr>
              <a:t>A STROLL AN DRO</a:t>
            </a:r>
            <a:r>
              <a:rPr lang="fr-FR" sz="1600" dirty="0" smtClean="0">
                <a:solidFill>
                  <a:prstClr val="black"/>
                </a:solidFill>
                <a:latin typeface="+mj-lt"/>
              </a:rPr>
              <a:t>, </a:t>
            </a:r>
            <a:r>
              <a:rPr lang="fr-FR" sz="1600" dirty="0">
                <a:solidFill>
                  <a:prstClr val="black"/>
                </a:solidFill>
                <a:latin typeface="+mj-lt"/>
              </a:rPr>
              <a:t>financé </a:t>
            </a:r>
            <a:r>
              <a:rPr lang="fr-FR" sz="1600" dirty="0" smtClean="0">
                <a:solidFill>
                  <a:prstClr val="black"/>
                </a:solidFill>
                <a:latin typeface="+mj-lt"/>
              </a:rPr>
              <a:t>AAP PME </a:t>
            </a:r>
            <a:r>
              <a:rPr lang="fr-FR" sz="1600" dirty="0" smtClean="0">
                <a:solidFill>
                  <a:srgbClr val="F79646">
                    <a:lumMod val="75000"/>
                  </a:srgbClr>
                </a:solidFill>
                <a:latin typeface="+mj-lt"/>
              </a:rPr>
              <a:t> Régions </a:t>
            </a:r>
            <a:endParaRPr lang="fr-FR" sz="1600" dirty="0">
              <a:solidFill>
                <a:srgbClr val="F79646">
                  <a:lumMod val="75000"/>
                </a:srgbClr>
              </a:solidFill>
              <a:latin typeface="+mj-lt"/>
            </a:endParaRP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412776"/>
            <a:ext cx="2681038" cy="11333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Sous-titre 2"/>
          <p:cNvSpPr txBox="1">
            <a:spLocks/>
          </p:cNvSpPr>
          <p:nvPr/>
        </p:nvSpPr>
        <p:spPr bwMode="auto">
          <a:xfrm>
            <a:off x="195888" y="1124744"/>
            <a:ext cx="5848220" cy="2808312"/>
          </a:xfrm>
          <a:prstGeom prst="rect">
            <a:avLst/>
          </a:prstGeom>
          <a:ln w="12700">
            <a:solidFill>
              <a:srgbClr val="CF661B"/>
            </a:solidFill>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0" indent="0" algn="l" defTabSz="914400" rtl="0" eaLnBrk="1" latinLnBrk="0" hangingPunct="1">
              <a:spcBef>
                <a:spcPct val="20000"/>
              </a:spcBef>
              <a:buFont typeface="Arial" panose="020B0604020202020204" pitchFamily="34" charset="0"/>
              <a:buNone/>
              <a:defRPr sz="1800" b="1" kern="1200" baseline="0">
                <a:solidFill>
                  <a:srgbClr val="F27820"/>
                </a:solidFill>
                <a:latin typeface="+mj-lt"/>
                <a:ea typeface="+mn-ea"/>
                <a:cs typeface="Arial" panose="020B0604020202020204" pitchFamily="34" charset="0"/>
              </a:defRPr>
            </a:lvl1pPr>
            <a:lvl2pPr marL="800100" indent="-342900" algn="l" defTabSz="914400" rtl="0" eaLnBrk="1" latinLnBrk="0" hangingPunct="1">
              <a:spcBef>
                <a:spcPct val="20000"/>
              </a:spcBef>
              <a:buFont typeface="Arial" panose="020B0604020202020204" pitchFamily="34" charset="0"/>
              <a:buChar char="•"/>
              <a:defRPr sz="1800" b="1" kern="1200">
                <a:solidFill>
                  <a:srgbClr val="58595B"/>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rgbClr val="9FBD03"/>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fr-FR" dirty="0" smtClean="0">
                <a:solidFill>
                  <a:srgbClr val="CF661B"/>
                </a:solidFill>
              </a:rPr>
              <a:t>Innovation </a:t>
            </a:r>
            <a:r>
              <a:rPr lang="fr-FR" dirty="0">
                <a:solidFill>
                  <a:srgbClr val="CF661B"/>
                </a:solidFill>
              </a:rPr>
              <a:t>du produit </a:t>
            </a:r>
            <a:r>
              <a:rPr lang="fr-FR" dirty="0" smtClean="0">
                <a:solidFill>
                  <a:srgbClr val="CF661B"/>
                </a:solidFill>
              </a:rPr>
              <a:t>: </a:t>
            </a:r>
          </a:p>
          <a:p>
            <a:pPr algn="just"/>
            <a:r>
              <a:rPr lang="fr-FR" sz="2000" b="0" dirty="0" smtClean="0">
                <a:solidFill>
                  <a:schemeClr val="tx1"/>
                </a:solidFill>
              </a:rPr>
              <a:t>Connaissance des déplacements individuels par mode et </a:t>
            </a:r>
            <a:r>
              <a:rPr lang="fr-FR" sz="2000" b="0" dirty="0" err="1" smtClean="0">
                <a:solidFill>
                  <a:schemeClr val="tx1"/>
                </a:solidFill>
              </a:rPr>
              <a:t>géolocalisés</a:t>
            </a:r>
            <a:r>
              <a:rPr lang="fr-FR" sz="2000" b="0" dirty="0" smtClean="0">
                <a:solidFill>
                  <a:schemeClr val="tx1"/>
                </a:solidFill>
              </a:rPr>
              <a:t>:</a:t>
            </a:r>
          </a:p>
          <a:p>
            <a:pPr marL="285750" indent="-285750" algn="just">
              <a:buFont typeface="Arial" panose="020B0604020202020204" pitchFamily="34" charset="0"/>
              <a:buChar char="•"/>
            </a:pPr>
            <a:r>
              <a:rPr lang="fr-FR" altLang="fr-FR" sz="2000" b="0" dirty="0" err="1" smtClean="0">
                <a:solidFill>
                  <a:prstClr val="black"/>
                </a:solidFill>
              </a:rPr>
              <a:t>Big</a:t>
            </a:r>
            <a:r>
              <a:rPr lang="fr-FR" altLang="fr-FR" sz="2000" b="0" dirty="0" smtClean="0">
                <a:solidFill>
                  <a:prstClr val="black"/>
                </a:solidFill>
              </a:rPr>
              <a:t> </a:t>
            </a:r>
            <a:r>
              <a:rPr lang="fr-FR" altLang="fr-FR" sz="2000" b="0" dirty="0">
                <a:solidFill>
                  <a:prstClr val="black"/>
                </a:solidFill>
              </a:rPr>
              <a:t>data sur les données de mobilité individuelle </a:t>
            </a:r>
          </a:p>
          <a:p>
            <a:pPr marL="342900" indent="-342900">
              <a:buFont typeface="Arial" panose="020B0604020202020204" pitchFamily="34" charset="0"/>
              <a:buChar char="•"/>
            </a:pPr>
            <a:r>
              <a:rPr lang="fr-FR" altLang="fr-FR" sz="2000" b="0" dirty="0" smtClean="0">
                <a:solidFill>
                  <a:prstClr val="black"/>
                </a:solidFill>
              </a:rPr>
              <a:t>Détection </a:t>
            </a:r>
            <a:r>
              <a:rPr lang="fr-FR" altLang="fr-FR" sz="2000" b="0" dirty="0">
                <a:solidFill>
                  <a:prstClr val="black"/>
                </a:solidFill>
              </a:rPr>
              <a:t>automatique du mode de transport (train/route) à partir de données </a:t>
            </a:r>
            <a:r>
              <a:rPr lang="fr-FR" altLang="fr-FR" sz="2000" b="0" dirty="0" err="1" smtClean="0">
                <a:solidFill>
                  <a:prstClr val="black"/>
                </a:solidFill>
              </a:rPr>
              <a:t>accélérométriques</a:t>
            </a:r>
            <a:endParaRPr lang="fr-FR" altLang="fr-FR" sz="2000" b="0" dirty="0" smtClean="0">
              <a:solidFill>
                <a:prstClr val="black"/>
              </a:solidFill>
            </a:endParaRPr>
          </a:p>
          <a:p>
            <a:pPr marL="342900" indent="-342900">
              <a:buFont typeface="Arial" panose="020B0604020202020204" pitchFamily="34" charset="0"/>
              <a:buChar char="•"/>
            </a:pPr>
            <a:r>
              <a:rPr lang="fr-FR" altLang="fr-FR" sz="2000" b="0" dirty="0" smtClean="0">
                <a:solidFill>
                  <a:prstClr val="black"/>
                </a:solidFill>
              </a:rPr>
              <a:t>Acquisition de données en temps réel</a:t>
            </a:r>
          </a:p>
          <a:p>
            <a:pPr marL="285750" indent="-285750">
              <a:buFont typeface="Wingdings" panose="05000000000000000000" pitchFamily="2" charset="2"/>
              <a:buChar char="§"/>
            </a:pPr>
            <a:endParaRPr lang="fr-FR" altLang="fr-FR" sz="2000" b="0" dirty="0">
              <a:solidFill>
                <a:prstClr val="black"/>
              </a:solidFill>
            </a:endParaRPr>
          </a:p>
        </p:txBody>
      </p:sp>
    </p:spTree>
    <p:extLst>
      <p:ext uri="{BB962C8B-B14F-4D97-AF65-F5344CB8AC3E}">
        <p14:creationId xmlns:p14="http://schemas.microsoft.com/office/powerpoint/2010/main" val="2204115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0" y="116632"/>
            <a:ext cx="9144000" cy="1000919"/>
          </a:xfrm>
        </p:spPr>
        <p:txBody>
          <a:bodyPr/>
          <a:lstStyle/>
          <a:p>
            <a:r>
              <a:rPr lang="fr-FR" dirty="0" err="1" smtClean="0"/>
              <a:t>TeMIX</a:t>
            </a:r>
            <a:r>
              <a:rPr lang="fr-FR" dirty="0" smtClean="0"/>
              <a:t>-beta</a:t>
            </a:r>
            <a:endParaRPr lang="fr-FR" dirty="0"/>
          </a:p>
        </p:txBody>
      </p:sp>
      <p:cxnSp>
        <p:nvCxnSpPr>
          <p:cNvPr id="4" name="Connecteur droit 3"/>
          <p:cNvCxnSpPr/>
          <p:nvPr/>
        </p:nvCxnSpPr>
        <p:spPr>
          <a:xfrm>
            <a:off x="123939" y="1052736"/>
            <a:ext cx="5824423" cy="0"/>
          </a:xfrm>
          <a:prstGeom prst="line">
            <a:avLst/>
          </a:prstGeom>
          <a:ln>
            <a:solidFill>
              <a:srgbClr val="EC7405"/>
            </a:solidFill>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160783" y="4725144"/>
            <a:ext cx="5184576" cy="1354217"/>
          </a:xfrm>
          <a:prstGeom prst="rect">
            <a:avLst/>
          </a:prstGeom>
          <a:noFill/>
        </p:spPr>
        <p:txBody>
          <a:bodyPr wrap="square" rtlCol="0">
            <a:spAutoFit/>
          </a:bodyPr>
          <a:lstStyle/>
          <a:p>
            <a:r>
              <a:rPr lang="fr-FR" b="1" dirty="0">
                <a:solidFill>
                  <a:srgbClr val="CF661B"/>
                </a:solidFill>
                <a:latin typeface="+mj-lt"/>
                <a:cs typeface="Arial" panose="020B0604020202020204" pitchFamily="34" charset="0"/>
              </a:rPr>
              <a:t>Applications et commercialisation :</a:t>
            </a:r>
          </a:p>
          <a:p>
            <a:r>
              <a:rPr lang="fr-FR" sz="1600" dirty="0" smtClean="0">
                <a:solidFill>
                  <a:prstClr val="black"/>
                </a:solidFill>
              </a:rPr>
              <a:t>Planification des transports en zone rurale ou peu dense, commercialisation vers :</a:t>
            </a:r>
          </a:p>
          <a:p>
            <a:pPr marL="285750" indent="-285750">
              <a:buFont typeface="Arial" panose="020B0604020202020204" pitchFamily="34" charset="0"/>
              <a:buChar char="•"/>
            </a:pPr>
            <a:r>
              <a:rPr lang="fr-FR" sz="1600" dirty="0" smtClean="0">
                <a:solidFill>
                  <a:prstClr val="black"/>
                </a:solidFill>
              </a:rPr>
              <a:t>les collectivités locales et régionales</a:t>
            </a:r>
          </a:p>
          <a:p>
            <a:pPr marL="285750" indent="-285750">
              <a:buFont typeface="Arial" panose="020B0604020202020204" pitchFamily="34" charset="0"/>
              <a:buChar char="•"/>
            </a:pPr>
            <a:r>
              <a:rPr lang="fr-FR" sz="1600" dirty="0">
                <a:solidFill>
                  <a:prstClr val="black"/>
                </a:solidFill>
              </a:rPr>
              <a:t>l</a:t>
            </a:r>
            <a:r>
              <a:rPr lang="fr-FR" sz="1600" dirty="0" smtClean="0">
                <a:solidFill>
                  <a:prstClr val="black"/>
                </a:solidFill>
              </a:rPr>
              <a:t>es transporteurs (PME).</a:t>
            </a:r>
            <a:endParaRPr lang="fr-FR" sz="1600" dirty="0">
              <a:solidFill>
                <a:prstClr val="black"/>
              </a:solidFill>
            </a:endParaRPr>
          </a:p>
        </p:txBody>
      </p:sp>
      <p:sp>
        <p:nvSpPr>
          <p:cNvPr id="8" name="ZoneTexte 7"/>
          <p:cNvSpPr txBox="1"/>
          <p:nvPr/>
        </p:nvSpPr>
        <p:spPr>
          <a:xfrm>
            <a:off x="5983889" y="3869186"/>
            <a:ext cx="2928448" cy="1446550"/>
          </a:xfrm>
          <a:prstGeom prst="rect">
            <a:avLst/>
          </a:prstGeom>
          <a:noFill/>
          <a:ln>
            <a:solidFill>
              <a:srgbClr val="EC7405"/>
            </a:solidFill>
          </a:ln>
        </p:spPr>
        <p:txBody>
          <a:bodyPr wrap="square" rtlCol="0">
            <a:spAutoFit/>
          </a:bodyPr>
          <a:lstStyle/>
          <a:p>
            <a:r>
              <a:rPr lang="fr-FR" sz="1600" dirty="0">
                <a:solidFill>
                  <a:prstClr val="black"/>
                </a:solidFill>
                <a:latin typeface="Arial Narrow" panose="020B0606020202030204" pitchFamily="34" charset="0"/>
              </a:rPr>
              <a:t>Concepteur </a:t>
            </a:r>
            <a:r>
              <a:rPr lang="fr-FR" sz="1600" dirty="0" smtClean="0">
                <a:solidFill>
                  <a:prstClr val="black"/>
                </a:solidFill>
                <a:latin typeface="Arial Narrow" panose="020B0606020202030204" pitchFamily="34" charset="0"/>
              </a:rPr>
              <a:t>: MOBHILIS </a:t>
            </a:r>
            <a:endParaRPr lang="fr-FR" sz="1600" u="sng" dirty="0">
              <a:solidFill>
                <a:prstClr val="black"/>
              </a:solidFill>
              <a:latin typeface="Arial Narrow" panose="020B0606020202030204" pitchFamily="34" charset="0"/>
            </a:endParaRPr>
          </a:p>
          <a:p>
            <a:endParaRPr lang="fr-FR" sz="1600" b="1" dirty="0" smtClean="0">
              <a:solidFill>
                <a:srgbClr val="F79646">
                  <a:lumMod val="75000"/>
                </a:srgbClr>
              </a:solidFill>
              <a:latin typeface="Arial Narrow" panose="020B0606020202030204" pitchFamily="34" charset="0"/>
            </a:endParaRPr>
          </a:p>
          <a:p>
            <a:r>
              <a:rPr lang="fr-FR" sz="1600" b="1" i="1" dirty="0" smtClean="0">
                <a:solidFill>
                  <a:srgbClr val="F79646">
                    <a:lumMod val="75000"/>
                  </a:srgbClr>
                </a:solidFill>
                <a:latin typeface="Arial Narrow" panose="020B0606020202030204" pitchFamily="34" charset="0"/>
              </a:rPr>
              <a:t>Partenaires: Transports ORAIN, </a:t>
            </a:r>
            <a:r>
              <a:rPr lang="fr-FR" sz="1600" b="1" i="1" dirty="0" err="1" smtClean="0">
                <a:solidFill>
                  <a:srgbClr val="F79646">
                    <a:lumMod val="75000"/>
                  </a:srgbClr>
                </a:solidFill>
                <a:latin typeface="Arial Narrow" panose="020B0606020202030204" pitchFamily="34" charset="0"/>
              </a:rPr>
              <a:t>Irccyn</a:t>
            </a:r>
            <a:endParaRPr lang="fr-FR" sz="1600" b="1" i="1" dirty="0">
              <a:solidFill>
                <a:srgbClr val="F79646">
                  <a:lumMod val="75000"/>
                </a:srgbClr>
              </a:solidFill>
              <a:latin typeface="Arial Narrow" panose="020B0606020202030204" pitchFamily="34" charset="0"/>
            </a:endParaRPr>
          </a:p>
          <a:p>
            <a:endParaRPr lang="fr-FR" sz="1200" u="sng" dirty="0">
              <a:solidFill>
                <a:prstClr val="black"/>
              </a:solidFill>
              <a:latin typeface="Arial Narrow" panose="020B0606020202030204" pitchFamily="34" charset="0"/>
            </a:endParaRPr>
          </a:p>
          <a:p>
            <a:endParaRPr lang="fr-FR" sz="1200" u="sng" dirty="0">
              <a:solidFill>
                <a:prstClr val="black"/>
              </a:solidFill>
              <a:latin typeface="Arial Narrow" panose="020B0606020202030204" pitchFamily="34" charset="0"/>
            </a:endParaRPr>
          </a:p>
        </p:txBody>
      </p:sp>
      <p:sp>
        <p:nvSpPr>
          <p:cNvPr id="9" name="ZoneTexte 8"/>
          <p:cNvSpPr txBox="1"/>
          <p:nvPr/>
        </p:nvSpPr>
        <p:spPr>
          <a:xfrm>
            <a:off x="5983890" y="5315736"/>
            <a:ext cx="2928448" cy="584775"/>
          </a:xfrm>
          <a:prstGeom prst="rect">
            <a:avLst/>
          </a:prstGeom>
          <a:noFill/>
          <a:ln>
            <a:solidFill>
              <a:srgbClr val="EC7405"/>
            </a:solidFill>
          </a:ln>
        </p:spPr>
        <p:txBody>
          <a:bodyPr wrap="square" rtlCol="0">
            <a:spAutoFit/>
          </a:bodyPr>
          <a:lstStyle/>
          <a:p>
            <a:r>
              <a:rPr lang="fr-FR" sz="1600" dirty="0">
                <a:solidFill>
                  <a:srgbClr val="F79646">
                    <a:lumMod val="75000"/>
                  </a:srgbClr>
                </a:solidFill>
                <a:latin typeface="+mj-lt"/>
              </a:rPr>
              <a:t>P</a:t>
            </a:r>
            <a:r>
              <a:rPr lang="fr-FR" sz="1600" dirty="0" smtClean="0">
                <a:solidFill>
                  <a:srgbClr val="F79646">
                    <a:lumMod val="75000"/>
                  </a:srgbClr>
                </a:solidFill>
                <a:latin typeface="+mj-lt"/>
              </a:rPr>
              <a:t>rojet TEMIX</a:t>
            </a:r>
            <a:r>
              <a:rPr lang="fr-FR" sz="1600" dirty="0" smtClean="0">
                <a:solidFill>
                  <a:prstClr val="black"/>
                </a:solidFill>
                <a:latin typeface="+mj-lt"/>
              </a:rPr>
              <a:t>, </a:t>
            </a:r>
            <a:r>
              <a:rPr lang="fr-FR" sz="1600" dirty="0">
                <a:solidFill>
                  <a:prstClr val="black"/>
                </a:solidFill>
                <a:latin typeface="+mj-lt"/>
              </a:rPr>
              <a:t>financé </a:t>
            </a:r>
            <a:r>
              <a:rPr lang="fr-FR" sz="1600" dirty="0" smtClean="0">
                <a:solidFill>
                  <a:prstClr val="black"/>
                </a:solidFill>
                <a:latin typeface="+mj-lt"/>
              </a:rPr>
              <a:t>AAP PME Régions </a:t>
            </a:r>
            <a:r>
              <a:rPr lang="fr-FR" sz="1600" dirty="0" smtClean="0">
                <a:solidFill>
                  <a:srgbClr val="F79646">
                    <a:lumMod val="75000"/>
                  </a:srgbClr>
                </a:solidFill>
                <a:latin typeface="+mj-lt"/>
              </a:rPr>
              <a:t> </a:t>
            </a:r>
            <a:endParaRPr lang="fr-FR" sz="1600" dirty="0">
              <a:solidFill>
                <a:srgbClr val="F79646">
                  <a:lumMod val="75000"/>
                </a:srgbClr>
              </a:solidFill>
              <a:latin typeface="+mj-lt"/>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000" y="908719"/>
            <a:ext cx="3324225"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760" y="2047823"/>
            <a:ext cx="2865978" cy="1370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ous-titre 2"/>
          <p:cNvSpPr txBox="1">
            <a:spLocks/>
          </p:cNvSpPr>
          <p:nvPr/>
        </p:nvSpPr>
        <p:spPr bwMode="auto">
          <a:xfrm>
            <a:off x="139792" y="980728"/>
            <a:ext cx="5844097" cy="3456383"/>
          </a:xfrm>
          <a:prstGeom prst="rect">
            <a:avLst/>
          </a:prstGeom>
          <a:ln w="12700">
            <a:solidFill>
              <a:srgbClr val="CF661B"/>
            </a:solidFill>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0" indent="0" algn="l" defTabSz="914400" rtl="0" eaLnBrk="1" latinLnBrk="0" hangingPunct="1">
              <a:spcBef>
                <a:spcPct val="20000"/>
              </a:spcBef>
              <a:buFont typeface="Arial" panose="020B0604020202020204" pitchFamily="34" charset="0"/>
              <a:buNone/>
              <a:defRPr sz="1800" b="1" kern="1200" baseline="0">
                <a:solidFill>
                  <a:srgbClr val="F27820"/>
                </a:solidFill>
                <a:latin typeface="+mj-lt"/>
                <a:ea typeface="+mn-ea"/>
                <a:cs typeface="Arial" panose="020B0604020202020204" pitchFamily="34" charset="0"/>
              </a:defRPr>
            </a:lvl1pPr>
            <a:lvl2pPr marL="800100" indent="-342900" algn="l" defTabSz="914400" rtl="0" eaLnBrk="1" latinLnBrk="0" hangingPunct="1">
              <a:spcBef>
                <a:spcPct val="20000"/>
              </a:spcBef>
              <a:buFont typeface="Arial" panose="020B0604020202020204" pitchFamily="34" charset="0"/>
              <a:buChar char="•"/>
              <a:defRPr sz="1800" b="1" kern="1200">
                <a:solidFill>
                  <a:srgbClr val="58595B"/>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rgbClr val="9FBD03"/>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fr-FR" altLang="fr-FR" dirty="0" smtClean="0">
                <a:solidFill>
                  <a:srgbClr val="CF661B"/>
                </a:solidFill>
              </a:rPr>
              <a:t>Innovation du service :</a:t>
            </a:r>
          </a:p>
          <a:p>
            <a:r>
              <a:rPr lang="fr-FR" sz="2000" b="0" dirty="0" smtClean="0">
                <a:solidFill>
                  <a:schemeClr val="tx1"/>
                </a:solidFill>
              </a:rPr>
              <a:t>Ce </a:t>
            </a:r>
            <a:r>
              <a:rPr lang="fr-FR" sz="2000" b="0" dirty="0">
                <a:solidFill>
                  <a:schemeClr val="tx1"/>
                </a:solidFill>
              </a:rPr>
              <a:t>système se positionne comme une solution d’optimisation des problématiques de déplacements des habitants et de livraison de marchandises en milieu péri-urbain ou rural, en mutualisant au sein d’une offre unifiée le transport de personnes et de biens .</a:t>
            </a:r>
          </a:p>
          <a:p>
            <a:r>
              <a:rPr lang="fr-FR" sz="2000" b="0" dirty="0">
                <a:solidFill>
                  <a:schemeClr val="tx1"/>
                </a:solidFill>
              </a:rPr>
              <a:t>L’innovation réside dans le modèle économique permettant de rentabiliser un système de transport en milieu peu dense. </a:t>
            </a:r>
          </a:p>
          <a:p>
            <a:pPr lvl="3" indent="0" algn="just">
              <a:buFont typeface="Arial" panose="020B0604020202020204" pitchFamily="34" charset="0"/>
              <a:buNone/>
            </a:pPr>
            <a:endParaRPr lang="fr-FR" altLang="fr-FR" sz="1200" dirty="0">
              <a:solidFill>
                <a:prstClr val="black"/>
              </a:solidFill>
            </a:endParaRPr>
          </a:p>
          <a:p>
            <a:pPr algn="just"/>
            <a:endParaRPr lang="fr-FR" altLang="fr-FR" sz="1200" b="0" dirty="0">
              <a:solidFill>
                <a:prstClr val="black"/>
              </a:solidFill>
            </a:endParaRPr>
          </a:p>
        </p:txBody>
      </p:sp>
    </p:spTree>
    <p:extLst>
      <p:ext uri="{BB962C8B-B14F-4D97-AF65-F5344CB8AC3E}">
        <p14:creationId xmlns:p14="http://schemas.microsoft.com/office/powerpoint/2010/main" val="34746680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Sensibilisation et incitatifs</a:t>
            </a:r>
            <a:endParaRPr lang="fr-FR" dirty="0"/>
          </a:p>
        </p:txBody>
      </p:sp>
      <p:pic>
        <p:nvPicPr>
          <p:cNvPr id="5" name="Picture 2" descr="http://sunset.keurigonline38.nl/wp-content/uploads/2012/06/Behaviour-change-program2-1024x725.jpg"/>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484784"/>
            <a:ext cx="5328592" cy="4268316"/>
          </a:xfrm>
          <a:prstGeom prst="rect">
            <a:avLst/>
          </a:prstGeom>
          <a:noFill/>
          <a:extLst/>
        </p:spPr>
      </p:pic>
    </p:spTree>
    <p:extLst>
      <p:ext uri="{BB962C8B-B14F-4D97-AF65-F5344CB8AC3E}">
        <p14:creationId xmlns:p14="http://schemas.microsoft.com/office/powerpoint/2010/main" val="42396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0" y="116632"/>
            <a:ext cx="9144000" cy="784895"/>
          </a:xfrm>
        </p:spPr>
        <p:txBody>
          <a:bodyPr/>
          <a:lstStyle/>
          <a:p>
            <a:r>
              <a:rPr lang="fr-FR" dirty="0" smtClean="0"/>
              <a:t>ZENBUS</a:t>
            </a:r>
            <a:endParaRPr lang="fr-FR" dirty="0"/>
          </a:p>
        </p:txBody>
      </p:sp>
      <p:cxnSp>
        <p:nvCxnSpPr>
          <p:cNvPr id="4" name="Connecteur droit 3"/>
          <p:cNvCxnSpPr/>
          <p:nvPr/>
        </p:nvCxnSpPr>
        <p:spPr>
          <a:xfrm>
            <a:off x="159466" y="1052736"/>
            <a:ext cx="5824423" cy="0"/>
          </a:xfrm>
          <a:prstGeom prst="line">
            <a:avLst/>
          </a:prstGeom>
          <a:ln>
            <a:solidFill>
              <a:srgbClr val="EC7405"/>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p:nvSpPr>
        <p:spPr>
          <a:xfrm>
            <a:off x="168335" y="1235479"/>
            <a:ext cx="5184576" cy="2862322"/>
          </a:xfrm>
          <a:prstGeom prst="rect">
            <a:avLst/>
          </a:prstGeom>
          <a:noFill/>
        </p:spPr>
        <p:txBody>
          <a:bodyPr wrap="square" rtlCol="0">
            <a:spAutoFit/>
          </a:bodyPr>
          <a:lstStyle/>
          <a:p>
            <a:r>
              <a:rPr lang="fr-FR" b="1" dirty="0" smtClean="0">
                <a:solidFill>
                  <a:prstClr val="black"/>
                </a:solidFill>
              </a:rPr>
              <a:t>Innovation du produit :</a:t>
            </a:r>
          </a:p>
          <a:p>
            <a:r>
              <a:rPr lang="fr-FR" dirty="0" smtClean="0"/>
              <a:t>« Voir </a:t>
            </a:r>
            <a:r>
              <a:rPr lang="fr-FR" dirty="0"/>
              <a:t>mon bus en </a:t>
            </a:r>
            <a:r>
              <a:rPr lang="fr-FR" dirty="0" err="1"/>
              <a:t>temps-réel.Avec</a:t>
            </a:r>
            <a:r>
              <a:rPr lang="fr-FR" dirty="0"/>
              <a:t> l'application </a:t>
            </a:r>
            <a:r>
              <a:rPr lang="fr-FR" dirty="0" err="1"/>
              <a:t>ZenBus</a:t>
            </a:r>
            <a:r>
              <a:rPr lang="fr-FR" dirty="0"/>
              <a:t>, Alice voit désormais son bus en temps-réel. Pas de stress !</a:t>
            </a:r>
          </a:p>
          <a:p>
            <a:r>
              <a:rPr lang="fr-FR" dirty="0"/>
              <a:t>C’est Alain, le conducteur qui simplement, grâce à son smartphone, la tient au courant de son déplacement</a:t>
            </a:r>
            <a:r>
              <a:rPr lang="fr-FR" dirty="0" smtClean="0"/>
              <a:t>. </a:t>
            </a:r>
            <a:r>
              <a:rPr lang="fr-FR" dirty="0"/>
              <a:t> </a:t>
            </a:r>
            <a:r>
              <a:rPr lang="fr-FR" dirty="0" err="1" smtClean="0"/>
              <a:t>ZenBus</a:t>
            </a:r>
            <a:r>
              <a:rPr lang="fr-FR" dirty="0"/>
              <a:t>, une nouvelle expérience du transport en commun est en marche</a:t>
            </a:r>
            <a:r>
              <a:rPr lang="fr-FR" dirty="0" smtClean="0"/>
              <a:t>. » (Application </a:t>
            </a:r>
            <a:r>
              <a:rPr lang="fr-FR" dirty="0" err="1" smtClean="0"/>
              <a:t>ZenBUS</a:t>
            </a:r>
            <a:r>
              <a:rPr lang="fr-FR" dirty="0" smtClean="0"/>
              <a:t> à télécharger sous </a:t>
            </a:r>
            <a:r>
              <a:rPr lang="fr-FR" dirty="0" err="1" smtClean="0"/>
              <a:t>Androïd</a:t>
            </a:r>
            <a:r>
              <a:rPr lang="fr-FR" dirty="0" smtClean="0"/>
              <a:t> et Apple).</a:t>
            </a:r>
            <a:endParaRPr lang="fr-FR" dirty="0"/>
          </a:p>
          <a:p>
            <a:endParaRPr lang="fr-FR" dirty="0">
              <a:solidFill>
                <a:prstClr val="black"/>
              </a:solidFill>
            </a:endParaRPr>
          </a:p>
        </p:txBody>
      </p:sp>
      <p:cxnSp>
        <p:nvCxnSpPr>
          <p:cNvPr id="6" name="Connecteur droit 5"/>
          <p:cNvCxnSpPr/>
          <p:nvPr/>
        </p:nvCxnSpPr>
        <p:spPr>
          <a:xfrm>
            <a:off x="168335" y="4282767"/>
            <a:ext cx="5824423" cy="0"/>
          </a:xfrm>
          <a:prstGeom prst="line">
            <a:avLst/>
          </a:prstGeom>
          <a:ln>
            <a:solidFill>
              <a:srgbClr val="EC7405"/>
            </a:solidFill>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323528" y="4374800"/>
            <a:ext cx="5184576" cy="2308324"/>
          </a:xfrm>
          <a:prstGeom prst="rect">
            <a:avLst/>
          </a:prstGeom>
          <a:noFill/>
        </p:spPr>
        <p:txBody>
          <a:bodyPr wrap="square" rtlCol="0">
            <a:spAutoFit/>
          </a:bodyPr>
          <a:lstStyle/>
          <a:p>
            <a:r>
              <a:rPr lang="fr-FR" b="1" dirty="0" smtClean="0">
                <a:solidFill>
                  <a:prstClr val="black"/>
                </a:solidFill>
              </a:rPr>
              <a:t>Applications et commercialisation :</a:t>
            </a:r>
          </a:p>
          <a:p>
            <a:pPr algn="just"/>
            <a:r>
              <a:rPr lang="fr-FR" dirty="0" smtClean="0">
                <a:solidFill>
                  <a:prstClr val="black"/>
                </a:solidFill>
              </a:rPr>
              <a:t>Les applications sont utilisées dès 2014 par les compagnies organisatrices de transports en commun en zone urbaine ou péri-urbaine. La TAN à Nantes a inclus ZENBUS dans ses innovations en 2015 et étend son périmètre en 2016. ZENBUS est à télécharger sur smartphone.</a:t>
            </a:r>
          </a:p>
          <a:p>
            <a:endParaRPr lang="fr-FR" dirty="0">
              <a:solidFill>
                <a:prstClr val="black"/>
              </a:solidFill>
            </a:endParaRPr>
          </a:p>
        </p:txBody>
      </p:sp>
      <p:sp>
        <p:nvSpPr>
          <p:cNvPr id="8" name="ZoneTexte 7"/>
          <p:cNvSpPr txBox="1"/>
          <p:nvPr/>
        </p:nvSpPr>
        <p:spPr>
          <a:xfrm>
            <a:off x="5882995" y="3846060"/>
            <a:ext cx="2928448" cy="1200329"/>
          </a:xfrm>
          <a:prstGeom prst="rect">
            <a:avLst/>
          </a:prstGeom>
          <a:noFill/>
          <a:ln>
            <a:solidFill>
              <a:srgbClr val="EC7405"/>
            </a:solidFill>
          </a:ln>
        </p:spPr>
        <p:txBody>
          <a:bodyPr wrap="square" rtlCol="0">
            <a:spAutoFit/>
          </a:bodyPr>
          <a:lstStyle/>
          <a:p>
            <a:r>
              <a:rPr lang="fr-FR" sz="1600" dirty="0">
                <a:solidFill>
                  <a:prstClr val="black"/>
                </a:solidFill>
                <a:latin typeface="Arial Narrow" panose="020B0606020202030204" pitchFamily="34" charset="0"/>
              </a:rPr>
              <a:t>Concepteur </a:t>
            </a:r>
            <a:r>
              <a:rPr lang="fr-FR" sz="1600" dirty="0" smtClean="0">
                <a:solidFill>
                  <a:prstClr val="black"/>
                </a:solidFill>
                <a:latin typeface="Arial Narrow" panose="020B0606020202030204" pitchFamily="34" charset="0"/>
              </a:rPr>
              <a:t>: JOUL</a:t>
            </a:r>
            <a:endParaRPr lang="fr-FR" sz="1600" u="sng" dirty="0">
              <a:solidFill>
                <a:prstClr val="black"/>
              </a:solidFill>
              <a:latin typeface="Arial Narrow" panose="020B0606020202030204" pitchFamily="34" charset="0"/>
            </a:endParaRPr>
          </a:p>
          <a:p>
            <a:endParaRPr lang="fr-FR" sz="1600" b="1" dirty="0" smtClean="0">
              <a:solidFill>
                <a:srgbClr val="F79646">
                  <a:lumMod val="75000"/>
                </a:srgbClr>
              </a:solidFill>
              <a:latin typeface="Arial Narrow" panose="020B0606020202030204" pitchFamily="34" charset="0"/>
            </a:endParaRPr>
          </a:p>
          <a:p>
            <a:endParaRPr lang="fr-FR" sz="1600" b="1" i="1" dirty="0">
              <a:solidFill>
                <a:srgbClr val="F79646">
                  <a:lumMod val="75000"/>
                </a:srgbClr>
              </a:solidFill>
              <a:latin typeface="Arial Narrow" panose="020B0606020202030204" pitchFamily="34" charset="0"/>
            </a:endParaRPr>
          </a:p>
          <a:p>
            <a:endParaRPr lang="fr-FR" sz="1200" u="sng" dirty="0">
              <a:solidFill>
                <a:prstClr val="black"/>
              </a:solidFill>
              <a:latin typeface="Arial Narrow" panose="020B0606020202030204" pitchFamily="34" charset="0"/>
            </a:endParaRPr>
          </a:p>
          <a:p>
            <a:endParaRPr lang="fr-FR" sz="1200" u="sng" dirty="0">
              <a:solidFill>
                <a:prstClr val="black"/>
              </a:solidFill>
              <a:latin typeface="Arial Narrow" panose="020B0606020202030204" pitchFamily="34" charset="0"/>
            </a:endParaRPr>
          </a:p>
        </p:txBody>
      </p:sp>
      <p:sp>
        <p:nvSpPr>
          <p:cNvPr id="9" name="ZoneTexte 8"/>
          <p:cNvSpPr txBox="1"/>
          <p:nvPr/>
        </p:nvSpPr>
        <p:spPr>
          <a:xfrm>
            <a:off x="5983889" y="5785052"/>
            <a:ext cx="2928447" cy="584775"/>
          </a:xfrm>
          <a:prstGeom prst="rect">
            <a:avLst/>
          </a:prstGeom>
          <a:noFill/>
          <a:ln>
            <a:solidFill>
              <a:srgbClr val="EC7405"/>
            </a:solidFill>
          </a:ln>
        </p:spPr>
        <p:txBody>
          <a:bodyPr wrap="square" rtlCol="0">
            <a:spAutoFit/>
          </a:bodyPr>
          <a:lstStyle/>
          <a:p>
            <a:r>
              <a:rPr lang="fr-FR" sz="1600" dirty="0">
                <a:solidFill>
                  <a:prstClr val="black"/>
                </a:solidFill>
                <a:latin typeface="+mj-lt"/>
              </a:rPr>
              <a:t>Produit </a:t>
            </a:r>
            <a:r>
              <a:rPr lang="fr-FR" sz="1600" dirty="0" smtClean="0">
                <a:solidFill>
                  <a:prstClr val="black"/>
                </a:solidFill>
                <a:latin typeface="+mj-lt"/>
              </a:rPr>
              <a:t>issu du </a:t>
            </a:r>
            <a:r>
              <a:rPr lang="fr-FR" sz="1600" dirty="0" smtClean="0">
                <a:solidFill>
                  <a:srgbClr val="F79646">
                    <a:lumMod val="75000"/>
                  </a:srgbClr>
                </a:solidFill>
                <a:latin typeface="+mj-lt"/>
              </a:rPr>
              <a:t>projet </a:t>
            </a:r>
            <a:r>
              <a:rPr lang="fr-FR" sz="1600" dirty="0" err="1">
                <a:solidFill>
                  <a:srgbClr val="F79646">
                    <a:lumMod val="75000"/>
                  </a:srgbClr>
                </a:solidFill>
                <a:latin typeface="+mj-lt"/>
              </a:rPr>
              <a:t>Z</a:t>
            </a:r>
            <a:r>
              <a:rPr lang="fr-FR" sz="1600" dirty="0" err="1" smtClean="0">
                <a:solidFill>
                  <a:srgbClr val="F79646">
                    <a:lumMod val="75000"/>
                  </a:srgbClr>
                </a:solidFill>
                <a:latin typeface="+mj-lt"/>
              </a:rPr>
              <a:t>enbus</a:t>
            </a:r>
            <a:r>
              <a:rPr lang="fr-FR" sz="1600" dirty="0" smtClean="0">
                <a:solidFill>
                  <a:prstClr val="black"/>
                </a:solidFill>
                <a:latin typeface="+mj-lt"/>
              </a:rPr>
              <a:t>, </a:t>
            </a:r>
            <a:r>
              <a:rPr lang="fr-FR" sz="1600" dirty="0">
                <a:solidFill>
                  <a:prstClr val="black"/>
                </a:solidFill>
                <a:latin typeface="+mj-lt"/>
              </a:rPr>
              <a:t>financé </a:t>
            </a:r>
            <a:r>
              <a:rPr lang="fr-FR" sz="1600" dirty="0" smtClean="0">
                <a:solidFill>
                  <a:prstClr val="black"/>
                </a:solidFill>
                <a:latin typeface="+mj-lt"/>
              </a:rPr>
              <a:t>AAP PME </a:t>
            </a:r>
            <a:r>
              <a:rPr lang="fr-FR" sz="1600" dirty="0" smtClean="0">
                <a:solidFill>
                  <a:srgbClr val="F79646">
                    <a:lumMod val="75000"/>
                  </a:srgbClr>
                </a:solidFill>
                <a:latin typeface="+mj-lt"/>
              </a:rPr>
              <a:t> </a:t>
            </a:r>
            <a:endParaRPr lang="fr-FR" sz="1600" dirty="0">
              <a:solidFill>
                <a:srgbClr val="F79646">
                  <a:lumMod val="75000"/>
                </a:srgbClr>
              </a:solidFill>
              <a:latin typeface="+mj-lt"/>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84281" y="3869186"/>
            <a:ext cx="827162" cy="827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911" y="1116941"/>
            <a:ext cx="3755579" cy="2312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23737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268760"/>
            <a:ext cx="2448272"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p:txBody>
          <a:bodyPr/>
          <a:lstStyle/>
          <a:p>
            <a:r>
              <a:rPr lang="fr-FR" dirty="0" smtClean="0"/>
              <a:t>BMA</a:t>
            </a:r>
            <a:endParaRPr lang="fr-FR"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31640" y="1600200"/>
            <a:ext cx="549742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7941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Des projets sur:</a:t>
            </a:r>
          </a:p>
          <a:p>
            <a:endParaRPr lang="fr-FR" dirty="0" smtClean="0"/>
          </a:p>
          <a:p>
            <a:r>
              <a:rPr lang="fr-FR" dirty="0" smtClean="0">
                <a:solidFill>
                  <a:schemeClr val="tx1"/>
                </a:solidFill>
              </a:rPr>
              <a:t>La batteries et leur gestion</a:t>
            </a:r>
          </a:p>
          <a:p>
            <a:r>
              <a:rPr lang="fr-FR" dirty="0" smtClean="0">
                <a:solidFill>
                  <a:schemeClr val="tx1"/>
                </a:solidFill>
              </a:rPr>
              <a:t>Le stockage</a:t>
            </a:r>
          </a:p>
          <a:p>
            <a:r>
              <a:rPr lang="fr-FR" dirty="0" smtClean="0">
                <a:solidFill>
                  <a:schemeClr val="tx1"/>
                </a:solidFill>
              </a:rPr>
              <a:t>Les « mini-</a:t>
            </a:r>
            <a:r>
              <a:rPr lang="fr-FR" dirty="0" err="1" smtClean="0">
                <a:solidFill>
                  <a:schemeClr val="tx1"/>
                </a:solidFill>
              </a:rPr>
              <a:t>grids</a:t>
            </a:r>
            <a:r>
              <a:rPr lang="fr-FR" dirty="0" smtClean="0">
                <a:solidFill>
                  <a:schemeClr val="tx1"/>
                </a:solidFill>
              </a:rPr>
              <a:t> »</a:t>
            </a:r>
          </a:p>
          <a:p>
            <a:endParaRPr lang="fr-FR" dirty="0" smtClean="0"/>
          </a:p>
          <a:p>
            <a:endParaRPr lang="fr-FR" dirty="0"/>
          </a:p>
        </p:txBody>
      </p:sp>
      <p:sp>
        <p:nvSpPr>
          <p:cNvPr id="3" name="Titre 2"/>
          <p:cNvSpPr>
            <a:spLocks noGrp="1"/>
          </p:cNvSpPr>
          <p:nvPr>
            <p:ph type="title"/>
          </p:nvPr>
        </p:nvSpPr>
        <p:spPr/>
        <p:txBody>
          <a:bodyPr/>
          <a:lstStyle/>
          <a:p>
            <a:r>
              <a:rPr lang="fr-FR" dirty="0" smtClean="0"/>
              <a:t>L’énergie</a:t>
            </a:r>
            <a:endParaRPr lang="fr-FR" dirty="0"/>
          </a:p>
        </p:txBody>
      </p:sp>
      <p:pic>
        <p:nvPicPr>
          <p:cNvPr id="6146"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052736"/>
            <a:ext cx="285750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2941909"/>
            <a:ext cx="3002819" cy="27734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501008"/>
            <a:ext cx="38100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529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186780" y="214290"/>
            <a:ext cx="6417668" cy="1138773"/>
          </a:xfrm>
          <a:prstGeom prst="rect">
            <a:avLst/>
          </a:prstGeom>
          <a:noFill/>
          <a:ln w="9525">
            <a:noFill/>
            <a:miter lim="800000"/>
            <a:headEnd/>
            <a:tailEnd/>
          </a:ln>
          <a:effectLst/>
        </p:spPr>
        <p:txBody>
          <a:bodyPr wrap="square">
            <a:spAutoFit/>
          </a:bodyPr>
          <a:lstStyle/>
          <a:p>
            <a:pPr algn="ctr">
              <a:defRPr/>
            </a:pPr>
            <a:r>
              <a:rPr lang="fr-FR" sz="2400" b="1" dirty="0" smtClean="0">
                <a:solidFill>
                  <a:schemeClr val="bg1"/>
                </a:solidFill>
              </a:rPr>
              <a:t>Projet SEAS: </a:t>
            </a:r>
            <a:r>
              <a:rPr lang="fr-FR" sz="2400" b="1" i="1" dirty="0">
                <a:solidFill>
                  <a:schemeClr val="bg1"/>
                </a:solidFill>
                <a:latin typeface="Arial Narrow" pitchFamily="34" charset="0"/>
              </a:rPr>
              <a:t>Smart </a:t>
            </a:r>
            <a:r>
              <a:rPr lang="fr-FR" sz="2400" b="1" i="1" dirty="0" err="1">
                <a:solidFill>
                  <a:schemeClr val="bg1"/>
                </a:solidFill>
                <a:latin typeface="Arial Narrow" pitchFamily="34" charset="0"/>
              </a:rPr>
              <a:t>Energy</a:t>
            </a:r>
            <a:r>
              <a:rPr lang="fr-FR" sz="2400" b="1" i="1" dirty="0">
                <a:solidFill>
                  <a:schemeClr val="bg1"/>
                </a:solidFill>
                <a:latin typeface="Arial Narrow" pitchFamily="34" charset="0"/>
              </a:rPr>
              <a:t> </a:t>
            </a:r>
            <a:r>
              <a:rPr lang="fr-FR" sz="2400" b="1" i="1" dirty="0" err="1">
                <a:solidFill>
                  <a:schemeClr val="bg1"/>
                </a:solidFill>
                <a:latin typeface="Arial Narrow" pitchFamily="34" charset="0"/>
              </a:rPr>
              <a:t>Aware</a:t>
            </a:r>
            <a:r>
              <a:rPr lang="fr-FR" sz="2400" b="1" i="1" dirty="0">
                <a:solidFill>
                  <a:schemeClr val="bg1"/>
                </a:solidFill>
                <a:latin typeface="Arial Narrow" pitchFamily="34" charset="0"/>
              </a:rPr>
              <a:t> System</a:t>
            </a:r>
            <a:r>
              <a:rPr lang="fr-FR" sz="2400" b="1" i="1" dirty="0">
                <a:solidFill>
                  <a:schemeClr val="bg1">
                    <a:lumMod val="50000"/>
                  </a:schemeClr>
                </a:solidFill>
                <a:latin typeface="Arial Narrow" pitchFamily="34" charset="0"/>
              </a:rPr>
              <a:t/>
            </a:r>
            <a:br>
              <a:rPr lang="fr-FR" sz="2400" b="1" i="1" dirty="0">
                <a:solidFill>
                  <a:schemeClr val="bg1">
                    <a:lumMod val="50000"/>
                  </a:schemeClr>
                </a:solidFill>
                <a:latin typeface="Arial Narrow" pitchFamily="34" charset="0"/>
              </a:rPr>
            </a:br>
            <a:r>
              <a:rPr lang="fr-FR" sz="2000" b="1" dirty="0">
                <a:solidFill>
                  <a:schemeClr val="bg1">
                    <a:lumMod val="50000"/>
                  </a:schemeClr>
                </a:solidFill>
                <a:latin typeface="Arial Narrow" pitchFamily="34" charset="0"/>
              </a:rPr>
              <a:t/>
            </a:r>
            <a:br>
              <a:rPr lang="fr-FR" sz="2000" b="1" dirty="0">
                <a:solidFill>
                  <a:schemeClr val="bg1">
                    <a:lumMod val="50000"/>
                  </a:schemeClr>
                </a:solidFill>
                <a:latin typeface="Arial Narrow" pitchFamily="34" charset="0"/>
              </a:rPr>
            </a:br>
            <a:endParaRPr lang="fr-FR" sz="2400" b="1" dirty="0">
              <a:solidFill>
                <a:schemeClr val="bg1"/>
              </a:solidFill>
            </a:endParaRPr>
          </a:p>
        </p:txBody>
      </p:sp>
      <p:pic>
        <p:nvPicPr>
          <p:cNvPr id="5" name="image15.jpg"/>
          <p:cNvPicPr/>
          <p:nvPr/>
        </p:nvPicPr>
        <p:blipFill>
          <a:blip r:embed="rId2" cstate="print"/>
          <a:stretch>
            <a:fillRect/>
          </a:stretch>
        </p:blipFill>
        <p:spPr>
          <a:xfrm>
            <a:off x="827584" y="980728"/>
            <a:ext cx="7992888" cy="5184576"/>
          </a:xfrm>
          <a:prstGeom prst="rect">
            <a:avLst/>
          </a:prstGeom>
        </p:spPr>
      </p:pic>
    </p:spTree>
    <p:extLst>
      <p:ext uri="{BB962C8B-B14F-4D97-AF65-F5344CB8AC3E}">
        <p14:creationId xmlns:p14="http://schemas.microsoft.com/office/powerpoint/2010/main" val="11891698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idx="1"/>
          </p:nvPr>
        </p:nvSpPr>
        <p:spPr>
          <a:xfrm>
            <a:off x="457200" y="1484784"/>
            <a:ext cx="8229600" cy="4525963"/>
          </a:xfrm>
        </p:spPr>
        <p:txBody>
          <a:bodyPr/>
          <a:lstStyle/>
          <a:p>
            <a:pPr algn="ctr"/>
            <a:r>
              <a:rPr lang="fr-FR" sz="3600" dirty="0" smtClean="0"/>
              <a:t>Innover en réseau !</a:t>
            </a:r>
            <a:endParaRPr lang="fr-FR" sz="3600"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632" y="2060848"/>
            <a:ext cx="2362200" cy="2362200"/>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928" y="2683395"/>
            <a:ext cx="2362200" cy="2362200"/>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248" y="2107331"/>
            <a:ext cx="2362200" cy="2362200"/>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4136" y="4326259"/>
            <a:ext cx="2362200" cy="2362200"/>
          </a:xfrm>
          <a:prstGeom prst="rect">
            <a:avLst/>
          </a:prstGeom>
        </p:spPr>
      </p:pic>
      <p:pic>
        <p:nvPicPr>
          <p:cNvPr id="13" name="Imag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1728" y="4326259"/>
            <a:ext cx="2362200" cy="2362200"/>
          </a:xfrm>
          <a:prstGeom prst="rect">
            <a:avLst/>
          </a:prstGeom>
        </p:spPr>
      </p:pic>
    </p:spTree>
    <p:extLst>
      <p:ext uri="{BB962C8B-B14F-4D97-AF65-F5344CB8AC3E}">
        <p14:creationId xmlns:p14="http://schemas.microsoft.com/office/powerpoint/2010/main" val="3747005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p:txBody>
          <a:bodyPr/>
          <a:lstStyle/>
          <a:p>
            <a:r>
              <a:rPr lang="fr-FR" dirty="0" smtClean="0"/>
              <a:t>Plusieurs enjeux à considérer pour un résultat vraiment « </a:t>
            </a:r>
            <a:r>
              <a:rPr lang="fr-FR" dirty="0" err="1" smtClean="0"/>
              <a:t>décarboné</a:t>
            </a:r>
            <a:r>
              <a:rPr lang="fr-FR" dirty="0" smtClean="0"/>
              <a:t> »: </a:t>
            </a:r>
            <a:r>
              <a:rPr lang="fr-FR" dirty="0" err="1" smtClean="0">
                <a:solidFill>
                  <a:schemeClr val="tx1"/>
                </a:solidFill>
              </a:rPr>
              <a:t>from</a:t>
            </a:r>
            <a:r>
              <a:rPr lang="fr-FR" dirty="0" smtClean="0">
                <a:solidFill>
                  <a:schemeClr val="tx1"/>
                </a:solidFill>
              </a:rPr>
              <a:t> </a:t>
            </a:r>
            <a:r>
              <a:rPr lang="fr-FR" dirty="0" err="1" smtClean="0">
                <a:solidFill>
                  <a:schemeClr val="tx1"/>
                </a:solidFill>
              </a:rPr>
              <a:t>well</a:t>
            </a:r>
            <a:r>
              <a:rPr lang="fr-FR" dirty="0" smtClean="0">
                <a:solidFill>
                  <a:schemeClr val="tx1"/>
                </a:solidFill>
              </a:rPr>
              <a:t> to </a:t>
            </a:r>
            <a:r>
              <a:rPr lang="fr-FR" dirty="0" err="1" smtClean="0">
                <a:solidFill>
                  <a:schemeClr val="tx1"/>
                </a:solidFill>
              </a:rPr>
              <a:t>wheel</a:t>
            </a:r>
            <a:endParaRPr lang="fr-FR" dirty="0" smtClean="0">
              <a:solidFill>
                <a:schemeClr val="tx1"/>
              </a:solidFill>
            </a:endParaRPr>
          </a:p>
          <a:p>
            <a:endParaRPr lang="fr-FR" dirty="0" smtClean="0"/>
          </a:p>
          <a:p>
            <a:pPr marL="342900" indent="-342900">
              <a:buFont typeface="+mj-lt"/>
              <a:buAutoNum type="arabicPeriod"/>
            </a:pPr>
            <a:r>
              <a:rPr lang="fr-FR" dirty="0" smtClean="0"/>
              <a:t>Les projets </a:t>
            </a:r>
            <a:r>
              <a:rPr lang="fr-FR" dirty="0" smtClean="0"/>
              <a:t>structurants associant </a:t>
            </a:r>
            <a:r>
              <a:rPr lang="fr-FR" dirty="0" smtClean="0"/>
              <a:t>l’écosystème (SMILE, </a:t>
            </a:r>
            <a:r>
              <a:rPr lang="fr-FR" dirty="0" err="1" smtClean="0"/>
              <a:t>Eguise</a:t>
            </a:r>
            <a:r>
              <a:rPr lang="fr-FR" dirty="0" smtClean="0"/>
              <a:t>, véhicule autonome) </a:t>
            </a:r>
            <a:r>
              <a:rPr lang="fr-FR" dirty="0" smtClean="0">
                <a:sym typeface="Wingdings"/>
              </a:rPr>
              <a:t> raisonner à l’échelle du territoire</a:t>
            </a:r>
            <a:endParaRPr lang="fr-FR" dirty="0" smtClean="0"/>
          </a:p>
          <a:p>
            <a:pPr marL="342900" indent="-342900">
              <a:buFont typeface="+mj-lt"/>
              <a:buAutoNum type="arabicPeriod"/>
            </a:pPr>
            <a:r>
              <a:rPr lang="fr-FR" dirty="0" smtClean="0"/>
              <a:t>Les produits portant sur l’ensemble de la chaîne véhicules (allègement, conception), approvisionnement (bornes intelligentes, induction, stockage,..)</a:t>
            </a:r>
          </a:p>
          <a:p>
            <a:pPr marL="342900" indent="-342900">
              <a:buFont typeface="+mj-lt"/>
              <a:buAutoNum type="arabicPeriod"/>
            </a:pPr>
            <a:r>
              <a:rPr lang="fr-FR" dirty="0" smtClean="0"/>
              <a:t>Les services qui permettent une utilisation optimale (gestion des données, cartographie, interopérabilité des paiements, guidage, assistance, partage,…)</a:t>
            </a:r>
          </a:p>
          <a:p>
            <a:pPr marL="342900" indent="-342900">
              <a:buFont typeface="+mj-lt"/>
              <a:buAutoNum type="arabicPeriod"/>
            </a:pPr>
            <a:r>
              <a:rPr lang="fr-FR" dirty="0"/>
              <a:t>La </a:t>
            </a:r>
            <a:r>
              <a:rPr lang="fr-FR" dirty="0" smtClean="0"/>
              <a:t>sensibilisation aux nouveaux usages des véhicules</a:t>
            </a:r>
          </a:p>
          <a:p>
            <a:pPr marL="342900" indent="-342900">
              <a:buFont typeface="+mj-lt"/>
              <a:buAutoNum type="arabicPeriod"/>
            </a:pPr>
            <a:r>
              <a:rPr lang="fr-FR" dirty="0" smtClean="0"/>
              <a:t>Les incitatifs (financiers, récompenses, contrainte)</a:t>
            </a:r>
            <a:endParaRPr lang="fr-FR" dirty="0"/>
          </a:p>
          <a:p>
            <a:pPr marL="342900" indent="-342900">
              <a:buFont typeface="+mj-lt"/>
              <a:buAutoNum type="arabicPeriod"/>
            </a:pPr>
            <a:r>
              <a:rPr lang="fr-FR" dirty="0" smtClean="0"/>
              <a:t>Les compétences (techniques, planification urbaine,..)</a:t>
            </a:r>
          </a:p>
          <a:p>
            <a:pPr marL="342900" indent="-342900">
              <a:buFont typeface="+mj-lt"/>
              <a:buAutoNum type="arabicPeriod"/>
            </a:pPr>
            <a:r>
              <a:rPr lang="fr-FR" dirty="0"/>
              <a:t>L</a:t>
            </a:r>
            <a:r>
              <a:rPr lang="fr-FR" dirty="0" smtClean="0"/>
              <a:t>a production d’énergie et sa gestion pour un approvisionnement stable et sécurisé</a:t>
            </a:r>
          </a:p>
          <a:p>
            <a:endParaRPr lang="fr-FR" dirty="0" smtClean="0"/>
          </a:p>
          <a:p>
            <a:endParaRPr lang="fr-FR" dirty="0"/>
          </a:p>
          <a:p>
            <a:endParaRPr lang="fr-FR" dirty="0"/>
          </a:p>
        </p:txBody>
      </p:sp>
      <p:sp>
        <p:nvSpPr>
          <p:cNvPr id="4" name="Titre 3"/>
          <p:cNvSpPr>
            <a:spLocks noGrp="1"/>
          </p:cNvSpPr>
          <p:nvPr>
            <p:ph type="title"/>
          </p:nvPr>
        </p:nvSpPr>
        <p:spPr/>
        <p:txBody>
          <a:bodyPr/>
          <a:lstStyle/>
          <a:p>
            <a:r>
              <a:rPr lang="fr-FR" dirty="0" err="1" smtClean="0"/>
              <a:t>Décarboner</a:t>
            </a:r>
            <a:r>
              <a:rPr lang="fr-FR" dirty="0" smtClean="0"/>
              <a:t> la mobilité?</a:t>
            </a:r>
            <a:endParaRPr lang="fr-FR" dirty="0"/>
          </a:p>
        </p:txBody>
      </p:sp>
    </p:spTree>
    <p:extLst>
      <p:ext uri="{BB962C8B-B14F-4D97-AF65-F5344CB8AC3E}">
        <p14:creationId xmlns:p14="http://schemas.microsoft.com/office/powerpoint/2010/main" val="23939219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9021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iD</a:t>
            </a:r>
            <a:r>
              <a:rPr lang="fr-FR" i="1" dirty="0"/>
              <a:t>4</a:t>
            </a:r>
            <a:r>
              <a:rPr lang="fr-FR" dirty="0"/>
              <a:t>CAR</a:t>
            </a:r>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24744"/>
            <a:ext cx="8834828"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0086"/>
          <a:stretch/>
        </p:blipFill>
        <p:spPr bwMode="auto">
          <a:xfrm>
            <a:off x="251519" y="2885255"/>
            <a:ext cx="4273399" cy="363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9" y="2780851"/>
            <a:ext cx="4083768" cy="399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56781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iD</a:t>
            </a:r>
            <a:r>
              <a:rPr lang="fr-FR" i="1" dirty="0" smtClean="0"/>
              <a:t>4</a:t>
            </a:r>
            <a:r>
              <a:rPr lang="fr-FR" dirty="0" smtClean="0"/>
              <a:t>CAR: l’accompagnement</a:t>
            </a:r>
            <a:endParaRPr lang="fr-FR" dirty="0"/>
          </a:p>
        </p:txBody>
      </p:sp>
      <p:pic>
        <p:nvPicPr>
          <p:cNvPr id="13" name="Image 1"/>
          <p:cNvPicPr>
            <a:picLocks noChangeAspect="1"/>
          </p:cNvPicPr>
          <p:nvPr/>
        </p:nvPicPr>
        <p:blipFill rotWithShape="1">
          <a:blip r:embed="rId2">
            <a:extLst>
              <a:ext uri="{28A0092B-C50C-407E-A947-70E740481C1C}">
                <a14:useLocalDpi xmlns:a14="http://schemas.microsoft.com/office/drawing/2010/main" val="0"/>
              </a:ext>
            </a:extLst>
          </a:blip>
          <a:srcRect t="3777" r="3847" b="80021"/>
          <a:stretch/>
        </p:blipFill>
        <p:spPr bwMode="auto">
          <a:xfrm>
            <a:off x="65467" y="1484784"/>
            <a:ext cx="4476750" cy="115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
          <p:cNvPicPr>
            <a:picLocks noChangeAspect="1"/>
          </p:cNvPicPr>
          <p:nvPr/>
        </p:nvPicPr>
        <p:blipFill rotWithShape="1">
          <a:blip r:embed="rId2">
            <a:extLst>
              <a:ext uri="{28A0092B-C50C-407E-A947-70E740481C1C}">
                <a14:useLocalDpi xmlns:a14="http://schemas.microsoft.com/office/drawing/2010/main" val="0"/>
              </a:ext>
            </a:extLst>
          </a:blip>
          <a:srcRect l="3580" t="60786" r="3847" b="20463"/>
          <a:stretch/>
        </p:blipFill>
        <p:spPr bwMode="auto">
          <a:xfrm>
            <a:off x="97217" y="4839102"/>
            <a:ext cx="4445000" cy="138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 1"/>
          <p:cNvPicPr>
            <a:picLocks noChangeAspect="1"/>
          </p:cNvPicPr>
          <p:nvPr/>
        </p:nvPicPr>
        <p:blipFill rotWithShape="1">
          <a:blip r:embed="rId2">
            <a:extLst>
              <a:ext uri="{28A0092B-C50C-407E-A947-70E740481C1C}">
                <a14:useLocalDpi xmlns:a14="http://schemas.microsoft.com/office/drawing/2010/main" val="0"/>
              </a:ext>
            </a:extLst>
          </a:blip>
          <a:srcRect t="22686" r="3847" b="57719"/>
          <a:stretch/>
        </p:blipFill>
        <p:spPr bwMode="auto">
          <a:xfrm>
            <a:off x="4622035" y="1484784"/>
            <a:ext cx="4476750" cy="140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 1"/>
          <p:cNvPicPr>
            <a:picLocks noChangeAspect="1"/>
          </p:cNvPicPr>
          <p:nvPr/>
        </p:nvPicPr>
        <p:blipFill rotWithShape="1">
          <a:blip r:embed="rId2">
            <a:extLst>
              <a:ext uri="{28A0092B-C50C-407E-A947-70E740481C1C}">
                <a14:useLocalDpi xmlns:a14="http://schemas.microsoft.com/office/drawing/2010/main" val="0"/>
              </a:ext>
            </a:extLst>
          </a:blip>
          <a:srcRect t="43873" r="3847" b="39894"/>
          <a:stretch/>
        </p:blipFill>
        <p:spPr bwMode="auto">
          <a:xfrm>
            <a:off x="2339752" y="3212976"/>
            <a:ext cx="4476750" cy="116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 1"/>
          <p:cNvPicPr>
            <a:picLocks noChangeAspect="1"/>
          </p:cNvPicPr>
          <p:nvPr/>
        </p:nvPicPr>
        <p:blipFill rotWithShape="1">
          <a:blip r:embed="rId2">
            <a:extLst>
              <a:ext uri="{28A0092B-C50C-407E-A947-70E740481C1C}">
                <a14:useLocalDpi xmlns:a14="http://schemas.microsoft.com/office/drawing/2010/main" val="0"/>
              </a:ext>
            </a:extLst>
          </a:blip>
          <a:srcRect l="3580" t="79735" r="3847" b="3857"/>
          <a:stretch/>
        </p:blipFill>
        <p:spPr bwMode="auto">
          <a:xfrm>
            <a:off x="4663504" y="5013176"/>
            <a:ext cx="4445000" cy="121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31132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sz="2800" dirty="0"/>
              <a:t>Les projets associant </a:t>
            </a:r>
            <a:r>
              <a:rPr lang="fr-FR" sz="2800" dirty="0" smtClean="0"/>
              <a:t>l’écosystème</a:t>
            </a:r>
            <a:r>
              <a:rPr lang="fr-FR" sz="3600" dirty="0"/>
              <a:t/>
            </a:r>
            <a:br>
              <a:rPr lang="fr-FR" sz="3600" dirty="0"/>
            </a:br>
            <a:endParaRPr lang="fr-FR" sz="3600"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3451" y="908720"/>
            <a:ext cx="6330549"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645024"/>
            <a:ext cx="5385505" cy="3024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980728"/>
            <a:ext cx="1990659" cy="2544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77671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1"/>
          </p:nvPr>
        </p:nvSpPr>
        <p:spPr>
          <a:xfrm>
            <a:off x="457200" y="1268760"/>
            <a:ext cx="4402832" cy="5400600"/>
          </a:xfrm>
        </p:spPr>
        <p:txBody>
          <a:bodyPr/>
          <a:lstStyle/>
          <a:p>
            <a:r>
              <a:rPr lang="fr-FR" i="1" dirty="0" smtClean="0"/>
              <a:t>Une stratégie de développement en partenariat avec l’Etat (plan NFI), les constructeurs et les acteurs clés des transports et de la mobilité en France et en Europe</a:t>
            </a:r>
          </a:p>
          <a:p>
            <a:r>
              <a:rPr lang="fr-FR" dirty="0" smtClean="0"/>
              <a:t>Les projets:</a:t>
            </a:r>
          </a:p>
          <a:p>
            <a:pPr marL="342900" indent="-342900">
              <a:buFont typeface="+mj-lt"/>
              <a:buAutoNum type="arabicPeriod"/>
            </a:pPr>
            <a:r>
              <a:rPr lang="fr-FR" dirty="0" err="1" smtClean="0">
                <a:solidFill>
                  <a:schemeClr val="tx1"/>
                </a:solidFill>
              </a:rPr>
              <a:t>Ambucom</a:t>
            </a:r>
            <a:endParaRPr lang="fr-FR" dirty="0" smtClean="0">
              <a:solidFill>
                <a:schemeClr val="tx1"/>
              </a:solidFill>
            </a:endParaRPr>
          </a:p>
          <a:p>
            <a:pPr marL="342900" indent="-342900">
              <a:buFont typeface="+mj-lt"/>
              <a:buAutoNum type="arabicPeriod"/>
            </a:pPr>
            <a:r>
              <a:rPr lang="fr-FR" i="1" dirty="0" smtClean="0">
                <a:solidFill>
                  <a:schemeClr val="tx1"/>
                </a:solidFill>
              </a:rPr>
              <a:t>ALFS</a:t>
            </a:r>
          </a:p>
          <a:p>
            <a:pPr marL="342900" indent="-342900">
              <a:buFont typeface="+mj-lt"/>
              <a:buAutoNum type="arabicPeriod"/>
            </a:pPr>
            <a:r>
              <a:rPr lang="fr-FR" dirty="0" smtClean="0">
                <a:solidFill>
                  <a:schemeClr val="tx1"/>
                </a:solidFill>
              </a:rPr>
              <a:t>Valet</a:t>
            </a:r>
          </a:p>
          <a:p>
            <a:pPr marL="342900" indent="-342900">
              <a:buFont typeface="+mj-lt"/>
              <a:buAutoNum type="arabicPeriod"/>
            </a:pPr>
            <a:r>
              <a:rPr lang="fr-FR" dirty="0" err="1" smtClean="0">
                <a:solidFill>
                  <a:schemeClr val="tx1"/>
                </a:solidFill>
              </a:rPr>
              <a:t>NoHands</a:t>
            </a:r>
            <a:endParaRPr lang="fr-FR" dirty="0" smtClean="0">
              <a:solidFill>
                <a:schemeClr val="tx1"/>
              </a:solidFill>
            </a:endParaRPr>
          </a:p>
          <a:p>
            <a:pPr marL="342900" indent="-342900">
              <a:buFont typeface="+mj-lt"/>
              <a:buAutoNum type="arabicPeriod"/>
            </a:pPr>
            <a:r>
              <a:rPr lang="fr-FR" i="1" dirty="0" smtClean="0">
                <a:solidFill>
                  <a:schemeClr val="tx1"/>
                </a:solidFill>
              </a:rPr>
              <a:t>Pac-V2X</a:t>
            </a:r>
          </a:p>
          <a:p>
            <a:pPr marL="342900" indent="-342900">
              <a:buFont typeface="+mj-lt"/>
              <a:buAutoNum type="arabicPeriod"/>
            </a:pPr>
            <a:r>
              <a:rPr lang="fr-FR" dirty="0" err="1" smtClean="0">
                <a:solidFill>
                  <a:schemeClr val="tx1"/>
                </a:solidFill>
              </a:rPr>
              <a:t>SmartNav</a:t>
            </a:r>
            <a:endParaRPr lang="fr-FR" dirty="0" smtClean="0">
              <a:solidFill>
                <a:schemeClr val="tx1"/>
              </a:solidFill>
            </a:endParaRPr>
          </a:p>
          <a:p>
            <a:pPr marL="342900" indent="-342900">
              <a:buFont typeface="+mj-lt"/>
              <a:buAutoNum type="arabicPeriod"/>
            </a:pPr>
            <a:r>
              <a:rPr lang="fr-FR" dirty="0" err="1" smtClean="0">
                <a:solidFill>
                  <a:schemeClr val="tx1"/>
                </a:solidFill>
              </a:rPr>
              <a:t>Gwel</a:t>
            </a:r>
            <a:endParaRPr lang="fr-FR" dirty="0" smtClean="0">
              <a:solidFill>
                <a:schemeClr val="tx1"/>
              </a:solidFill>
            </a:endParaRPr>
          </a:p>
          <a:p>
            <a:pPr marL="342900" indent="-342900">
              <a:buFont typeface="+mj-lt"/>
              <a:buAutoNum type="arabicPeriod"/>
            </a:pPr>
            <a:r>
              <a:rPr lang="fr-FR" dirty="0" smtClean="0">
                <a:solidFill>
                  <a:schemeClr val="tx1"/>
                </a:solidFill>
              </a:rPr>
              <a:t>COEXIST projet Européen</a:t>
            </a:r>
          </a:p>
          <a:p>
            <a:endParaRPr lang="fr-FR" dirty="0">
              <a:solidFill>
                <a:schemeClr val="tx1"/>
              </a:solidFill>
            </a:endParaRPr>
          </a:p>
          <a:p>
            <a:r>
              <a:rPr lang="fr-FR" i="1" dirty="0" smtClean="0">
                <a:solidFill>
                  <a:schemeClr val="tx1"/>
                </a:solidFill>
              </a:rPr>
              <a:t>Actualité</a:t>
            </a:r>
            <a:r>
              <a:rPr lang="fr-FR" dirty="0" smtClean="0">
                <a:solidFill>
                  <a:schemeClr val="tx1"/>
                </a:solidFill>
              </a:rPr>
              <a:t>: deux FUI financés ALFS, PAC-V2X</a:t>
            </a:r>
            <a:endParaRPr lang="fr-FR" dirty="0">
              <a:solidFill>
                <a:schemeClr val="tx1"/>
              </a:solidFill>
            </a:endParaRPr>
          </a:p>
        </p:txBody>
      </p:sp>
      <p:sp>
        <p:nvSpPr>
          <p:cNvPr id="3" name="Titre 2"/>
          <p:cNvSpPr>
            <a:spLocks noGrp="1"/>
          </p:cNvSpPr>
          <p:nvPr>
            <p:ph type="title"/>
          </p:nvPr>
        </p:nvSpPr>
        <p:spPr/>
        <p:txBody>
          <a:bodyPr/>
          <a:lstStyle/>
          <a:p>
            <a:r>
              <a:rPr lang="fr-FR" sz="2800" dirty="0" smtClean="0"/>
              <a:t>Le véhicule connecté et autonome</a:t>
            </a:r>
            <a:endParaRPr lang="fr-FR" sz="2800" dirty="0"/>
          </a:p>
        </p:txBody>
      </p:sp>
      <p:pic>
        <p:nvPicPr>
          <p:cNvPr id="5"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a:ext>
            </a:extLst>
          </a:blip>
          <a:srcRect/>
          <a:stretch>
            <a:fillRect/>
          </a:stretch>
        </p:blipFill>
        <p:spPr bwMode="auto">
          <a:xfrm>
            <a:off x="5292080" y="1412776"/>
            <a:ext cx="1591964" cy="144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5"/>
          <p:cNvPicPr>
            <a:picLocks noChangeAspect="1"/>
          </p:cNvPicPr>
          <p:nvPr/>
        </p:nvPicPr>
        <p:blipFill>
          <a:blip r:embed="rId3"/>
          <a:stretch>
            <a:fillRect/>
          </a:stretch>
        </p:blipFill>
        <p:spPr>
          <a:xfrm>
            <a:off x="5436096" y="3071917"/>
            <a:ext cx="3441179" cy="1503832"/>
          </a:xfrm>
          <a:prstGeom prst="rect">
            <a:avLst/>
          </a:prstGeom>
        </p:spPr>
      </p:pic>
      <p:pic>
        <p:nvPicPr>
          <p:cNvPr id="7" name="Espace réservé du contenu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359031" y="4725144"/>
            <a:ext cx="2518244" cy="1020676"/>
          </a:xfrm>
          <a:prstGeom prst="rect">
            <a:avLst/>
          </a:prstGeom>
        </p:spPr>
      </p:pic>
      <p:pic>
        <p:nvPicPr>
          <p:cNvPr id="8" name="Image 7"/>
          <p:cNvPicPr>
            <a:picLocks noChangeAspect="1"/>
          </p:cNvPicPr>
          <p:nvPr/>
        </p:nvPicPr>
        <p:blipFill>
          <a:blip r:embed="rId5"/>
          <a:stretch>
            <a:fillRect/>
          </a:stretch>
        </p:blipFill>
        <p:spPr>
          <a:xfrm>
            <a:off x="3491880" y="4077072"/>
            <a:ext cx="1599957" cy="1526706"/>
          </a:xfrm>
          <a:prstGeom prst="rect">
            <a:avLst/>
          </a:prstGeom>
        </p:spPr>
      </p:pic>
    </p:spTree>
    <p:extLst>
      <p:ext uri="{BB962C8B-B14F-4D97-AF65-F5344CB8AC3E}">
        <p14:creationId xmlns:p14="http://schemas.microsoft.com/office/powerpoint/2010/main" val="12925413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sz="half" idx="1"/>
          </p:nvPr>
        </p:nvSpPr>
        <p:spPr/>
        <p:txBody>
          <a:bodyPr/>
          <a:lstStyle/>
          <a:p>
            <a:r>
              <a:rPr lang="fr-FR" dirty="0" smtClean="0"/>
              <a:t>Les projets </a:t>
            </a:r>
            <a:r>
              <a:rPr lang="fr-FR" dirty="0" smtClean="0">
                <a:solidFill>
                  <a:schemeClr val="tx1"/>
                </a:solidFill>
              </a:rPr>
              <a:t>iD</a:t>
            </a:r>
            <a:r>
              <a:rPr lang="fr-FR" i="1" dirty="0" smtClean="0">
                <a:solidFill>
                  <a:schemeClr val="tx1"/>
                </a:solidFill>
              </a:rPr>
              <a:t>4</a:t>
            </a:r>
            <a:r>
              <a:rPr lang="fr-FR" dirty="0" smtClean="0">
                <a:solidFill>
                  <a:schemeClr val="tx1"/>
                </a:solidFill>
              </a:rPr>
              <a:t>Car </a:t>
            </a:r>
            <a:r>
              <a:rPr lang="fr-FR" dirty="0" smtClean="0"/>
              <a:t>concernent</a:t>
            </a:r>
          </a:p>
          <a:p>
            <a:endParaRPr lang="fr-FR" dirty="0" smtClean="0"/>
          </a:p>
          <a:p>
            <a:r>
              <a:rPr lang="fr-FR" dirty="0" smtClean="0">
                <a:solidFill>
                  <a:schemeClr val="tx1"/>
                </a:solidFill>
              </a:rPr>
              <a:t>Les matériaux (allègement, biomatériaux)</a:t>
            </a:r>
          </a:p>
          <a:p>
            <a:endParaRPr lang="fr-FR" dirty="0" smtClean="0">
              <a:solidFill>
                <a:schemeClr val="tx1"/>
              </a:solidFill>
            </a:endParaRPr>
          </a:p>
          <a:p>
            <a:endParaRPr lang="fr-FR" dirty="0" smtClean="0">
              <a:solidFill>
                <a:schemeClr val="tx1"/>
              </a:solidFill>
            </a:endParaRPr>
          </a:p>
          <a:p>
            <a:r>
              <a:rPr lang="fr-FR" dirty="0" smtClean="0">
                <a:solidFill>
                  <a:schemeClr val="tx1"/>
                </a:solidFill>
              </a:rPr>
              <a:t>Les </a:t>
            </a:r>
            <a:r>
              <a:rPr lang="fr-FR" dirty="0" err="1" smtClean="0">
                <a:solidFill>
                  <a:schemeClr val="tx1"/>
                </a:solidFill>
              </a:rPr>
              <a:t>process</a:t>
            </a:r>
            <a:r>
              <a:rPr lang="fr-FR" dirty="0" smtClean="0">
                <a:solidFill>
                  <a:schemeClr val="tx1"/>
                </a:solidFill>
              </a:rPr>
              <a:t> industriels</a:t>
            </a:r>
          </a:p>
          <a:p>
            <a:endParaRPr lang="fr-FR" dirty="0" smtClean="0">
              <a:solidFill>
                <a:schemeClr val="tx1"/>
              </a:solidFill>
            </a:endParaRPr>
          </a:p>
          <a:p>
            <a:endParaRPr lang="fr-FR" dirty="0">
              <a:solidFill>
                <a:schemeClr val="tx1"/>
              </a:solidFill>
            </a:endParaRPr>
          </a:p>
          <a:p>
            <a:endParaRPr lang="fr-FR" dirty="0" smtClean="0">
              <a:solidFill>
                <a:schemeClr val="tx1"/>
              </a:solidFill>
            </a:endParaRPr>
          </a:p>
          <a:p>
            <a:r>
              <a:rPr lang="fr-FR" dirty="0" smtClean="0">
                <a:solidFill>
                  <a:schemeClr val="tx1"/>
                </a:solidFill>
              </a:rPr>
              <a:t>Les véhicules spécifiques</a:t>
            </a:r>
          </a:p>
          <a:p>
            <a:endParaRPr lang="fr-FR" dirty="0" smtClean="0"/>
          </a:p>
          <a:p>
            <a:endParaRPr lang="fr-FR" dirty="0"/>
          </a:p>
        </p:txBody>
      </p:sp>
      <p:sp>
        <p:nvSpPr>
          <p:cNvPr id="3" name="Titre 2"/>
          <p:cNvSpPr>
            <a:spLocks noGrp="1"/>
          </p:cNvSpPr>
          <p:nvPr>
            <p:ph type="title"/>
          </p:nvPr>
        </p:nvSpPr>
        <p:spPr/>
        <p:txBody>
          <a:bodyPr/>
          <a:lstStyle/>
          <a:p>
            <a:r>
              <a:rPr lang="fr-FR" dirty="0"/>
              <a:t>Les </a:t>
            </a:r>
            <a:r>
              <a:rPr lang="fr-FR" dirty="0" smtClean="0"/>
              <a:t>produits</a:t>
            </a:r>
            <a:endParaRPr lang="fr-FR" dirty="0"/>
          </a:p>
        </p:txBody>
      </p:sp>
      <p:pic>
        <p:nvPicPr>
          <p:cNvPr id="7" name="Picture 5" descr="Coriolis' fiber placement rob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558" y="2870922"/>
            <a:ext cx="4128722" cy="192623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947792"/>
            <a:ext cx="3238500" cy="216217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7" descr="Afficher l'image d'origine"/>
          <p:cNvSpPr>
            <a:spLocks noChangeAspect="1" noChangeArrowheads="1"/>
          </p:cNvSpPr>
          <p:nvPr/>
        </p:nvSpPr>
        <p:spPr bwMode="auto">
          <a:xfrm>
            <a:off x="63500" y="-136525"/>
            <a:ext cx="4762500" cy="304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4797152"/>
            <a:ext cx="3056325" cy="1956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25164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mj-lt"/>
              </a:rPr>
              <a:t>CELASTOFIB</a:t>
            </a:r>
            <a:endParaRPr lang="fr-FR" dirty="0">
              <a:latin typeface="+mj-lt"/>
            </a:endParaRPr>
          </a:p>
        </p:txBody>
      </p:sp>
      <p:sp>
        <p:nvSpPr>
          <p:cNvPr id="2" name="ZoneTexte 1"/>
          <p:cNvSpPr txBox="1"/>
          <p:nvPr/>
        </p:nvSpPr>
        <p:spPr>
          <a:xfrm>
            <a:off x="6211808" y="3370745"/>
            <a:ext cx="2688092" cy="1077218"/>
          </a:xfrm>
          <a:prstGeom prst="rect">
            <a:avLst/>
          </a:prstGeom>
          <a:noFill/>
          <a:ln>
            <a:solidFill>
              <a:srgbClr val="EC7405"/>
            </a:solidFill>
          </a:ln>
        </p:spPr>
        <p:txBody>
          <a:bodyPr wrap="square" rtlCol="0">
            <a:spAutoFit/>
          </a:bodyPr>
          <a:lstStyle/>
          <a:p>
            <a:r>
              <a:rPr lang="fr-FR" sz="1600" dirty="0">
                <a:solidFill>
                  <a:prstClr val="black"/>
                </a:solidFill>
                <a:latin typeface="+mj-lt"/>
              </a:rPr>
              <a:t>Concepteur : </a:t>
            </a:r>
            <a:r>
              <a:rPr lang="fr-FR" sz="1600" b="1" dirty="0">
                <a:solidFill>
                  <a:srgbClr val="CF661B"/>
                </a:solidFill>
                <a:latin typeface="+mj-lt"/>
              </a:rPr>
              <a:t>COOPER STANDARD</a:t>
            </a:r>
          </a:p>
          <a:p>
            <a:endParaRPr lang="fr-FR" sz="1600" u="sng" dirty="0">
              <a:solidFill>
                <a:prstClr val="black"/>
              </a:solidFill>
              <a:latin typeface="+mj-lt"/>
            </a:endParaRPr>
          </a:p>
          <a:p>
            <a:endParaRPr lang="fr-FR" sz="1600" dirty="0">
              <a:solidFill>
                <a:prstClr val="black"/>
              </a:solidFill>
              <a:latin typeface="+mj-lt"/>
            </a:endParaRPr>
          </a:p>
        </p:txBody>
      </p:sp>
      <p:sp>
        <p:nvSpPr>
          <p:cNvPr id="8" name="ZoneTexte 7"/>
          <p:cNvSpPr txBox="1"/>
          <p:nvPr/>
        </p:nvSpPr>
        <p:spPr>
          <a:xfrm>
            <a:off x="2699792" y="5013400"/>
            <a:ext cx="6144035" cy="584775"/>
          </a:xfrm>
          <a:prstGeom prst="rect">
            <a:avLst/>
          </a:prstGeom>
          <a:noFill/>
          <a:ln>
            <a:solidFill>
              <a:srgbClr val="EC7405"/>
            </a:solidFill>
          </a:ln>
        </p:spPr>
        <p:txBody>
          <a:bodyPr wrap="square" rtlCol="0">
            <a:spAutoFit/>
          </a:bodyPr>
          <a:lstStyle/>
          <a:p>
            <a:r>
              <a:rPr lang="fr-FR" sz="1600" dirty="0">
                <a:solidFill>
                  <a:prstClr val="black"/>
                </a:solidFill>
                <a:latin typeface="+mj-lt"/>
              </a:rPr>
              <a:t>Produit </a:t>
            </a:r>
            <a:r>
              <a:rPr lang="fr-FR" sz="1600" dirty="0" smtClean="0">
                <a:solidFill>
                  <a:prstClr val="black"/>
                </a:solidFill>
                <a:latin typeface="+mj-lt"/>
              </a:rPr>
              <a:t>issu du </a:t>
            </a:r>
            <a:r>
              <a:rPr lang="fr-FR" sz="1600" dirty="0">
                <a:solidFill>
                  <a:srgbClr val="CF661B"/>
                </a:solidFill>
                <a:latin typeface="+mj-lt"/>
              </a:rPr>
              <a:t>projet CELASTOFIB</a:t>
            </a:r>
            <a:r>
              <a:rPr lang="fr-FR" sz="1600" dirty="0">
                <a:solidFill>
                  <a:prstClr val="black"/>
                </a:solidFill>
                <a:latin typeface="+mj-lt"/>
              </a:rPr>
              <a:t>, financé lors du </a:t>
            </a:r>
            <a:r>
              <a:rPr lang="fr-FR" sz="1600" dirty="0">
                <a:solidFill>
                  <a:srgbClr val="CF661B"/>
                </a:solidFill>
                <a:latin typeface="+mj-lt"/>
              </a:rPr>
              <a:t>FUI 5 </a:t>
            </a:r>
            <a:r>
              <a:rPr lang="fr-FR" sz="1600" dirty="0">
                <a:solidFill>
                  <a:prstClr val="black"/>
                </a:solidFill>
                <a:latin typeface="+mj-lt"/>
              </a:rPr>
              <a:t>et terminé en </a:t>
            </a:r>
            <a:r>
              <a:rPr lang="fr-FR" sz="1600" dirty="0">
                <a:solidFill>
                  <a:srgbClr val="CF661B"/>
                </a:solidFill>
                <a:latin typeface="+mj-lt"/>
              </a:rPr>
              <a:t>2011 </a:t>
            </a:r>
          </a:p>
        </p:txBody>
      </p:sp>
      <p:grpSp>
        <p:nvGrpSpPr>
          <p:cNvPr id="11" name="Groupe 10"/>
          <p:cNvGrpSpPr/>
          <p:nvPr/>
        </p:nvGrpSpPr>
        <p:grpSpPr>
          <a:xfrm>
            <a:off x="5363715" y="836712"/>
            <a:ext cx="3780284" cy="2141149"/>
            <a:chOff x="346517" y="1143097"/>
            <a:chExt cx="4416868" cy="3051176"/>
          </a:xfrm>
        </p:grpSpPr>
        <p:pic>
          <p:nvPicPr>
            <p:cNvPr id="12" name="Picture 2" descr="D:\mesdocuments\Mes images\images[2].jpg"/>
            <p:cNvPicPr>
              <a:picLocks noChangeAspect="1" noChangeArrowheads="1"/>
            </p:cNvPicPr>
            <p:nvPr/>
          </p:nvPicPr>
          <p:blipFill>
            <a:blip r:embed="rId3" cstate="print"/>
            <a:srcRect/>
            <a:stretch>
              <a:fillRect/>
            </a:stretch>
          </p:blipFill>
          <p:spPr bwMode="auto">
            <a:xfrm>
              <a:off x="441583" y="2243469"/>
              <a:ext cx="836085" cy="1114780"/>
            </a:xfrm>
            <a:prstGeom prst="rect">
              <a:avLst/>
            </a:prstGeom>
            <a:noFill/>
            <a:ln w="19050">
              <a:solidFill>
                <a:srgbClr val="00B050"/>
              </a:solidFill>
              <a:miter lim="800000"/>
              <a:headEnd/>
              <a:tailEnd/>
            </a:ln>
          </p:spPr>
        </p:pic>
        <p:pic>
          <p:nvPicPr>
            <p:cNvPr id="13" name="Picture 4"/>
            <p:cNvPicPr>
              <a:picLocks noChangeAspect="1" noChangeArrowheads="1"/>
            </p:cNvPicPr>
            <p:nvPr/>
          </p:nvPicPr>
          <p:blipFill>
            <a:blip r:embed="rId4" cstate="print"/>
            <a:srcRect/>
            <a:stretch>
              <a:fillRect/>
            </a:stretch>
          </p:blipFill>
          <p:spPr bwMode="auto">
            <a:xfrm>
              <a:off x="1543937" y="1577679"/>
              <a:ext cx="1256036" cy="1075505"/>
            </a:xfrm>
            <a:prstGeom prst="rect">
              <a:avLst/>
            </a:prstGeom>
            <a:noFill/>
            <a:ln w="19050" algn="ctr">
              <a:solidFill>
                <a:srgbClr val="00B050"/>
              </a:solidFill>
              <a:miter lim="800000"/>
              <a:headEnd/>
              <a:tailEnd/>
            </a:ln>
          </p:spPr>
        </p:pic>
        <p:sp>
          <p:nvSpPr>
            <p:cNvPr id="14" name="AutoShape 18"/>
            <p:cNvSpPr>
              <a:spLocks noChangeArrowheads="1"/>
            </p:cNvSpPr>
            <p:nvPr/>
          </p:nvSpPr>
          <p:spPr bwMode="auto">
            <a:xfrm rot="21589741" flipV="1">
              <a:off x="2747845" y="2599558"/>
              <a:ext cx="399132" cy="176134"/>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9525">
              <a:solidFill>
                <a:schemeClr val="tx1"/>
              </a:solidFill>
              <a:miter lim="800000"/>
              <a:headEnd/>
              <a:tailEnd/>
            </a:ln>
            <a:effectLst/>
          </p:spPr>
          <p:txBody>
            <a:bodyPr wrap="none" anchor="ctr"/>
            <a:lstStyle/>
            <a:p>
              <a:pPr>
                <a:defRPr/>
              </a:pPr>
              <a:endParaRPr lang="fr-FR" dirty="0">
                <a:solidFill>
                  <a:prstClr val="black"/>
                </a:solidFill>
                <a:effectLst>
                  <a:outerShdw blurRad="38100" dist="38100" dir="2700000" algn="tl">
                    <a:srgbClr val="000000">
                      <a:alpha val="43137"/>
                    </a:srgbClr>
                  </a:outerShdw>
                </a:effectLst>
              </a:endParaRPr>
            </a:p>
          </p:txBody>
        </p:sp>
        <p:pic>
          <p:nvPicPr>
            <p:cNvPr id="15" name="Picture 4"/>
            <p:cNvPicPr>
              <a:picLocks noChangeAspect="1" noChangeArrowheads="1"/>
            </p:cNvPicPr>
            <p:nvPr/>
          </p:nvPicPr>
          <p:blipFill>
            <a:blip r:embed="rId5" cstate="print"/>
            <a:srcRect/>
            <a:stretch>
              <a:fillRect/>
            </a:stretch>
          </p:blipFill>
          <p:spPr bwMode="auto">
            <a:xfrm>
              <a:off x="1536626" y="2711302"/>
              <a:ext cx="1262462" cy="1170647"/>
            </a:xfrm>
            <a:prstGeom prst="rect">
              <a:avLst/>
            </a:prstGeom>
            <a:noFill/>
            <a:ln w="19050" algn="ctr">
              <a:solidFill>
                <a:srgbClr val="00B050"/>
              </a:solidFill>
              <a:miter lim="800000"/>
              <a:headEnd/>
              <a:tailEnd/>
            </a:ln>
          </p:spPr>
        </p:pic>
        <p:sp>
          <p:nvSpPr>
            <p:cNvPr id="16" name="ZoneTexte 25"/>
            <p:cNvSpPr txBox="1">
              <a:spLocks noChangeArrowheads="1"/>
            </p:cNvSpPr>
            <p:nvPr/>
          </p:nvSpPr>
          <p:spPr bwMode="auto">
            <a:xfrm>
              <a:off x="346517" y="1868645"/>
              <a:ext cx="1127051" cy="338554"/>
            </a:xfrm>
            <a:prstGeom prst="rect">
              <a:avLst/>
            </a:prstGeom>
            <a:noFill/>
            <a:ln w="9525">
              <a:noFill/>
              <a:miter lim="800000"/>
              <a:headEnd/>
              <a:tailEnd/>
            </a:ln>
          </p:spPr>
          <p:txBody>
            <a:bodyPr wrap="square">
              <a:spAutoFit/>
            </a:bodyPr>
            <a:lstStyle/>
            <a:p>
              <a:pPr>
                <a:defRPr/>
              </a:pPr>
              <a:r>
                <a:rPr lang="fr-FR" sz="1600" dirty="0">
                  <a:solidFill>
                    <a:prstClr val="black"/>
                  </a:solidFill>
                </a:rPr>
                <a:t>Chanvre</a:t>
              </a:r>
            </a:p>
          </p:txBody>
        </p:sp>
        <p:sp>
          <p:nvSpPr>
            <p:cNvPr id="17" name="ZoneTexte 25"/>
            <p:cNvSpPr txBox="1">
              <a:spLocks noChangeArrowheads="1"/>
            </p:cNvSpPr>
            <p:nvPr/>
          </p:nvSpPr>
          <p:spPr bwMode="auto">
            <a:xfrm>
              <a:off x="1473568" y="1143097"/>
              <a:ext cx="1223962" cy="369332"/>
            </a:xfrm>
            <a:prstGeom prst="rect">
              <a:avLst/>
            </a:prstGeom>
            <a:noFill/>
            <a:ln w="9525">
              <a:noFill/>
              <a:miter lim="800000"/>
              <a:headEnd/>
              <a:tailEnd/>
            </a:ln>
          </p:spPr>
          <p:txBody>
            <a:bodyPr>
              <a:spAutoFit/>
            </a:bodyPr>
            <a:lstStyle/>
            <a:p>
              <a:pPr>
                <a:defRPr/>
              </a:pPr>
              <a:r>
                <a:rPr lang="fr-FR" dirty="0">
                  <a:solidFill>
                    <a:prstClr val="black"/>
                  </a:solidFill>
                </a:rPr>
                <a:t>Fibres</a:t>
              </a:r>
            </a:p>
          </p:txBody>
        </p:sp>
        <p:sp>
          <p:nvSpPr>
            <p:cNvPr id="18" name="ZoneTexte 25"/>
            <p:cNvSpPr txBox="1">
              <a:spLocks noChangeArrowheads="1"/>
            </p:cNvSpPr>
            <p:nvPr/>
          </p:nvSpPr>
          <p:spPr bwMode="auto">
            <a:xfrm>
              <a:off x="2913320" y="1389863"/>
              <a:ext cx="1850065" cy="584775"/>
            </a:xfrm>
            <a:prstGeom prst="rect">
              <a:avLst/>
            </a:prstGeom>
            <a:noFill/>
            <a:ln w="9525">
              <a:noFill/>
              <a:miter lim="800000"/>
              <a:headEnd/>
              <a:tailEnd/>
            </a:ln>
          </p:spPr>
          <p:txBody>
            <a:bodyPr wrap="square">
              <a:spAutoFit/>
            </a:bodyPr>
            <a:lstStyle/>
            <a:p>
              <a:pPr algn="ctr">
                <a:defRPr/>
              </a:pPr>
              <a:r>
                <a:rPr lang="fr-FR" sz="1600" dirty="0">
                  <a:solidFill>
                    <a:prstClr val="black"/>
                  </a:solidFill>
                </a:rPr>
                <a:t>Compound </a:t>
              </a:r>
            </a:p>
            <a:p>
              <a:pPr algn="ctr">
                <a:defRPr/>
              </a:pPr>
              <a:r>
                <a:rPr lang="fr-FR" sz="1600" dirty="0">
                  <a:solidFill>
                    <a:prstClr val="black"/>
                  </a:solidFill>
                </a:rPr>
                <a:t>PP/ 30% Chanvre</a:t>
              </a:r>
            </a:p>
          </p:txBody>
        </p:sp>
        <p:sp>
          <p:nvSpPr>
            <p:cNvPr id="19" name="ZoneTexte 25"/>
            <p:cNvSpPr txBox="1">
              <a:spLocks noChangeArrowheads="1"/>
            </p:cNvSpPr>
            <p:nvPr/>
          </p:nvSpPr>
          <p:spPr bwMode="auto">
            <a:xfrm>
              <a:off x="1571535" y="3855719"/>
              <a:ext cx="700087" cy="338554"/>
            </a:xfrm>
            <a:prstGeom prst="rect">
              <a:avLst/>
            </a:prstGeom>
            <a:noFill/>
            <a:ln w="9525">
              <a:noFill/>
              <a:miter lim="800000"/>
              <a:headEnd/>
              <a:tailEnd/>
            </a:ln>
          </p:spPr>
          <p:txBody>
            <a:bodyPr>
              <a:spAutoFit/>
            </a:bodyPr>
            <a:lstStyle/>
            <a:p>
              <a:pPr>
                <a:defRPr/>
              </a:pPr>
              <a:r>
                <a:rPr lang="fr-FR" sz="1600" dirty="0">
                  <a:solidFill>
                    <a:prstClr val="black"/>
                  </a:solidFill>
                </a:rPr>
                <a:t>PP</a:t>
              </a:r>
            </a:p>
          </p:txBody>
        </p:sp>
        <p:pic>
          <p:nvPicPr>
            <p:cNvPr id="20" name="Picture 3"/>
            <p:cNvPicPr>
              <a:picLocks noChangeAspect="1" noChangeArrowheads="1"/>
            </p:cNvPicPr>
            <p:nvPr/>
          </p:nvPicPr>
          <p:blipFill>
            <a:blip r:embed="rId6" cstate="print"/>
            <a:srcRect/>
            <a:stretch>
              <a:fillRect/>
            </a:stretch>
          </p:blipFill>
          <p:spPr bwMode="auto">
            <a:xfrm>
              <a:off x="3217348" y="2124850"/>
              <a:ext cx="1260832" cy="1086182"/>
            </a:xfrm>
            <a:prstGeom prst="rect">
              <a:avLst/>
            </a:prstGeom>
            <a:noFill/>
            <a:ln w="9525" algn="ctr">
              <a:solidFill>
                <a:srgbClr val="00B050"/>
              </a:solidFill>
              <a:miter lim="800000"/>
              <a:headEnd/>
              <a:tailEnd/>
            </a:ln>
          </p:spPr>
        </p:pic>
      </p:grpSp>
      <p:sp>
        <p:nvSpPr>
          <p:cNvPr id="21" name="AutoShape 18"/>
          <p:cNvSpPr>
            <a:spLocks noChangeArrowheads="1"/>
          </p:cNvSpPr>
          <p:nvPr/>
        </p:nvSpPr>
        <p:spPr bwMode="auto">
          <a:xfrm rot="5400000" flipV="1">
            <a:off x="8087248" y="2446593"/>
            <a:ext cx="546190" cy="34888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9525">
            <a:solidFill>
              <a:schemeClr val="tx1"/>
            </a:solidFill>
            <a:miter lim="800000"/>
            <a:headEnd/>
            <a:tailEnd/>
          </a:ln>
          <a:effectLst/>
        </p:spPr>
        <p:txBody>
          <a:bodyPr wrap="none" anchor="ctr"/>
          <a:lstStyle/>
          <a:p>
            <a:pPr>
              <a:defRPr/>
            </a:pPr>
            <a:endParaRPr lang="fr-FR" dirty="0">
              <a:solidFill>
                <a:prstClr val="black"/>
              </a:solidFill>
              <a:effectLst>
                <a:outerShdw blurRad="38100" dist="38100" dir="2700000" algn="tl">
                  <a:srgbClr val="000000">
                    <a:alpha val="43137"/>
                  </a:srgbClr>
                </a:outerShdw>
              </a:effectLst>
            </a:endParaRPr>
          </a:p>
        </p:txBody>
      </p:sp>
      <p:pic>
        <p:nvPicPr>
          <p:cNvPr id="22" name="Image 21" descr="Ensemble.jpg"/>
          <p:cNvPicPr>
            <a:picLocks noChangeAspect="1"/>
          </p:cNvPicPr>
          <p:nvPr/>
        </p:nvPicPr>
        <p:blipFill>
          <a:blip r:embed="rId7" cstate="print">
            <a:clrChange>
              <a:clrFrom>
                <a:srgbClr val="FFFFFF"/>
              </a:clrFrom>
              <a:clrTo>
                <a:srgbClr val="FFFFFF">
                  <a:alpha val="0"/>
                </a:srgbClr>
              </a:clrTo>
            </a:clrChange>
          </a:blip>
          <a:srcRect/>
          <a:stretch>
            <a:fillRect/>
          </a:stretch>
        </p:blipFill>
        <p:spPr bwMode="auto">
          <a:xfrm>
            <a:off x="6711768" y="3010704"/>
            <a:ext cx="2188131" cy="335168"/>
          </a:xfrm>
          <a:prstGeom prst="rect">
            <a:avLst/>
          </a:prstGeom>
          <a:noFill/>
          <a:ln w="9525">
            <a:noFill/>
            <a:miter lim="800000"/>
            <a:headEnd/>
            <a:tailEnd/>
          </a:ln>
          <a:effectLst>
            <a:outerShdw dist="139700" dir="2700000" algn="tl" rotWithShape="0">
              <a:srgbClr val="333333">
                <a:alpha val="64999"/>
              </a:srgbClr>
            </a:outerShdw>
          </a:effectLst>
        </p:spPr>
      </p:pic>
      <p:sp>
        <p:nvSpPr>
          <p:cNvPr id="23" name="Sous-titre 2"/>
          <p:cNvSpPr txBox="1">
            <a:spLocks/>
          </p:cNvSpPr>
          <p:nvPr/>
        </p:nvSpPr>
        <p:spPr bwMode="auto">
          <a:xfrm>
            <a:off x="251520" y="1063412"/>
            <a:ext cx="5960288" cy="3445707"/>
          </a:xfrm>
          <a:prstGeom prst="rect">
            <a:avLst/>
          </a:prstGeom>
          <a:ln w="12700">
            <a:solidFill>
              <a:srgbClr val="CF661B"/>
            </a:solidFill>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0" indent="0" algn="l" defTabSz="914400" rtl="0" eaLnBrk="1" latinLnBrk="0" hangingPunct="1">
              <a:spcBef>
                <a:spcPct val="20000"/>
              </a:spcBef>
              <a:buFont typeface="Arial" panose="020B0604020202020204" pitchFamily="34" charset="0"/>
              <a:buNone/>
              <a:defRPr sz="1800" b="1" kern="1200" baseline="0">
                <a:solidFill>
                  <a:srgbClr val="F27820"/>
                </a:solidFill>
                <a:latin typeface="+mj-lt"/>
                <a:ea typeface="+mn-ea"/>
                <a:cs typeface="Arial" panose="020B0604020202020204" pitchFamily="34" charset="0"/>
              </a:defRPr>
            </a:lvl1pPr>
            <a:lvl2pPr marL="800100" indent="-342900" algn="l" defTabSz="914400" rtl="0" eaLnBrk="1" latinLnBrk="0" hangingPunct="1">
              <a:spcBef>
                <a:spcPct val="20000"/>
              </a:spcBef>
              <a:buFont typeface="Arial" panose="020B0604020202020204" pitchFamily="34" charset="0"/>
              <a:buChar char="•"/>
              <a:defRPr sz="1800" b="1" kern="1200">
                <a:solidFill>
                  <a:srgbClr val="58595B"/>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rgbClr val="9FBD03"/>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fr-FR" b="0" dirty="0" smtClean="0">
                <a:solidFill>
                  <a:srgbClr val="CF661B"/>
                </a:solidFill>
              </a:rPr>
              <a:t>Innovation </a:t>
            </a:r>
            <a:r>
              <a:rPr lang="fr-FR" b="0" dirty="0">
                <a:solidFill>
                  <a:srgbClr val="CF661B"/>
                </a:solidFill>
              </a:rPr>
              <a:t>du produit </a:t>
            </a:r>
            <a:r>
              <a:rPr lang="fr-FR" b="0" dirty="0" smtClean="0">
                <a:solidFill>
                  <a:srgbClr val="CF661B"/>
                </a:solidFill>
              </a:rPr>
              <a:t>:</a:t>
            </a:r>
          </a:p>
          <a:p>
            <a:pPr algn="just"/>
            <a:r>
              <a:rPr lang="fr-FR" b="0" dirty="0">
                <a:solidFill>
                  <a:schemeClr val="tx1"/>
                </a:solidFill>
              </a:rPr>
              <a:t>Développer une nouvelle gamme de thermoplastiques élastomères chargés en fibres végétales afin de réaliser des pièces automobiles </a:t>
            </a:r>
            <a:r>
              <a:rPr lang="fr-FR" b="0" dirty="0" err="1">
                <a:solidFill>
                  <a:schemeClr val="tx1"/>
                </a:solidFill>
              </a:rPr>
              <a:t>insonorisantes</a:t>
            </a:r>
            <a:r>
              <a:rPr lang="fr-FR" b="0" dirty="0">
                <a:solidFill>
                  <a:schemeClr val="tx1"/>
                </a:solidFill>
              </a:rPr>
              <a:t>.</a:t>
            </a:r>
          </a:p>
          <a:p>
            <a:pPr marL="285750" indent="-285750" algn="just">
              <a:buFont typeface="Arial" panose="020B0604020202020204" pitchFamily="34" charset="0"/>
              <a:buChar char="•"/>
            </a:pPr>
            <a:r>
              <a:rPr lang="fr-FR" b="0" dirty="0" smtClean="0">
                <a:solidFill>
                  <a:schemeClr val="tx1"/>
                </a:solidFill>
              </a:rPr>
              <a:t>Première </a:t>
            </a:r>
            <a:r>
              <a:rPr lang="fr-FR" b="0" dirty="0">
                <a:solidFill>
                  <a:schemeClr val="tx1"/>
                </a:solidFill>
              </a:rPr>
              <a:t>pièce d’étanchéité au monde renforcée par des fibres de chanvre</a:t>
            </a:r>
          </a:p>
          <a:p>
            <a:pPr marL="285750" indent="-285750" algn="just">
              <a:buFont typeface="Arial" panose="020B0604020202020204" pitchFamily="34" charset="0"/>
              <a:buChar char="•"/>
            </a:pPr>
            <a:r>
              <a:rPr lang="fr-FR" b="0" dirty="0">
                <a:solidFill>
                  <a:schemeClr val="tx1"/>
                </a:solidFill>
              </a:rPr>
              <a:t>Première étape vers un nouveau matériau « vert »</a:t>
            </a:r>
          </a:p>
          <a:p>
            <a:pPr marL="285750" indent="-285750" algn="just">
              <a:buFont typeface="Arial" panose="020B0604020202020204" pitchFamily="34" charset="0"/>
              <a:buChar char="•"/>
            </a:pPr>
            <a:r>
              <a:rPr lang="fr-FR" b="0" dirty="0">
                <a:solidFill>
                  <a:schemeClr val="tx1"/>
                </a:solidFill>
              </a:rPr>
              <a:t>Gain au niveau du poids de 15% (pour un prix égal)</a:t>
            </a:r>
          </a:p>
          <a:p>
            <a:pPr marL="285750" indent="-285750" algn="just">
              <a:buFont typeface="Arial" panose="020B0604020202020204" pitchFamily="34" charset="0"/>
              <a:buChar char="•"/>
            </a:pPr>
            <a:r>
              <a:rPr lang="fr-FR" b="0" dirty="0">
                <a:solidFill>
                  <a:schemeClr val="tx1"/>
                </a:solidFill>
              </a:rPr>
              <a:t>Réduction de l’émission de CO2 avec 33% de matériaux « </a:t>
            </a:r>
            <a:r>
              <a:rPr lang="fr-FR" b="0" dirty="0" err="1">
                <a:solidFill>
                  <a:schemeClr val="tx1"/>
                </a:solidFill>
              </a:rPr>
              <a:t>Biosourcés</a:t>
            </a:r>
            <a:r>
              <a:rPr lang="fr-FR" b="0" dirty="0">
                <a:solidFill>
                  <a:schemeClr val="tx1"/>
                </a:solidFill>
              </a:rPr>
              <a:t> »</a:t>
            </a:r>
          </a:p>
          <a:p>
            <a:pPr marL="342900" indent="-342900" algn="just">
              <a:buFont typeface="Wingdings" panose="05000000000000000000" pitchFamily="2" charset="2"/>
              <a:buChar char="§"/>
              <a:defRPr/>
            </a:pPr>
            <a:endParaRPr lang="fr-FR" sz="1000" dirty="0">
              <a:solidFill>
                <a:srgbClr val="58595B"/>
              </a:solidFill>
            </a:endParaRPr>
          </a:p>
          <a:p>
            <a:pPr marL="285750" indent="-285750" algn="just">
              <a:buFont typeface="Wingdings" panose="05000000000000000000" pitchFamily="2" charset="2"/>
              <a:buChar char="§"/>
              <a:defRPr/>
            </a:pPr>
            <a:endParaRPr lang="fr-FR" sz="1000" dirty="0">
              <a:solidFill>
                <a:srgbClr val="58595B"/>
              </a:solidFill>
            </a:endParaRPr>
          </a:p>
          <a:p>
            <a:pPr algn="just"/>
            <a:endParaRPr lang="fr-FR" altLang="fr-FR" sz="1100" b="0" dirty="0">
              <a:solidFill>
                <a:prstClr val="black"/>
              </a:solidFill>
            </a:endParaRPr>
          </a:p>
        </p:txBody>
      </p:sp>
    </p:spTree>
    <p:extLst>
      <p:ext uri="{BB962C8B-B14F-4D97-AF65-F5344CB8AC3E}">
        <p14:creationId xmlns:p14="http://schemas.microsoft.com/office/powerpoint/2010/main" val="669038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0" y="20951"/>
            <a:ext cx="9144000" cy="1000919"/>
          </a:xfrm>
        </p:spPr>
        <p:txBody>
          <a:bodyPr/>
          <a:lstStyle/>
          <a:p>
            <a:r>
              <a:rPr lang="fr-FR" dirty="0">
                <a:solidFill>
                  <a:prstClr val="white"/>
                </a:solidFill>
                <a:latin typeface="+mj-lt"/>
              </a:rPr>
              <a:t>DYNAFIB </a:t>
            </a:r>
            <a:r>
              <a:rPr lang="fr-FR" dirty="0" smtClean="0">
                <a:latin typeface="+mj-lt"/>
              </a:rPr>
              <a:t>Robot dépose-fibre</a:t>
            </a:r>
            <a:endParaRPr lang="fr-FR" dirty="0">
              <a:latin typeface="+mj-lt"/>
            </a:endParaRPr>
          </a:p>
        </p:txBody>
      </p:sp>
      <p:sp>
        <p:nvSpPr>
          <p:cNvPr id="7" name="ZoneTexte 6"/>
          <p:cNvSpPr txBox="1"/>
          <p:nvPr/>
        </p:nvSpPr>
        <p:spPr>
          <a:xfrm>
            <a:off x="519492" y="4592461"/>
            <a:ext cx="5184576" cy="1138773"/>
          </a:xfrm>
          <a:prstGeom prst="rect">
            <a:avLst/>
          </a:prstGeom>
          <a:noFill/>
        </p:spPr>
        <p:txBody>
          <a:bodyPr wrap="square" rtlCol="0">
            <a:spAutoFit/>
          </a:bodyPr>
          <a:lstStyle/>
          <a:p>
            <a:r>
              <a:rPr lang="fr-FR" b="1" dirty="0">
                <a:solidFill>
                  <a:srgbClr val="CF661B"/>
                </a:solidFill>
                <a:latin typeface="+mj-lt"/>
                <a:cs typeface="Arial" panose="020B0604020202020204" pitchFamily="34" charset="0"/>
              </a:rPr>
              <a:t>Applications et commercialisation :</a:t>
            </a:r>
          </a:p>
          <a:p>
            <a:r>
              <a:rPr lang="fr-FR" sz="1600" dirty="0"/>
              <a:t>Extension de l’offre </a:t>
            </a:r>
            <a:r>
              <a:rPr lang="fr-FR" sz="1600" dirty="0" smtClean="0"/>
              <a:t>technologique de l’aéronautique </a:t>
            </a:r>
            <a:r>
              <a:rPr lang="fr-FR" sz="1600" dirty="0"/>
              <a:t>sur le secteur de l’automobile. </a:t>
            </a:r>
          </a:p>
          <a:p>
            <a:endParaRPr lang="fr-FR" dirty="0">
              <a:solidFill>
                <a:prstClr val="black"/>
              </a:solidFill>
            </a:endParaRPr>
          </a:p>
        </p:txBody>
      </p:sp>
      <p:sp>
        <p:nvSpPr>
          <p:cNvPr id="8" name="ZoneTexte 7"/>
          <p:cNvSpPr txBox="1"/>
          <p:nvPr/>
        </p:nvSpPr>
        <p:spPr>
          <a:xfrm>
            <a:off x="5983889" y="3869186"/>
            <a:ext cx="2928448" cy="1200329"/>
          </a:xfrm>
          <a:prstGeom prst="rect">
            <a:avLst/>
          </a:prstGeom>
          <a:noFill/>
          <a:ln>
            <a:solidFill>
              <a:srgbClr val="EC7405"/>
            </a:solidFill>
          </a:ln>
        </p:spPr>
        <p:txBody>
          <a:bodyPr wrap="square" rtlCol="0">
            <a:spAutoFit/>
          </a:bodyPr>
          <a:lstStyle/>
          <a:p>
            <a:r>
              <a:rPr lang="fr-FR" sz="1600" dirty="0">
                <a:solidFill>
                  <a:prstClr val="black"/>
                </a:solidFill>
                <a:latin typeface="Arial Narrow" panose="020B0606020202030204" pitchFamily="34" charset="0"/>
              </a:rPr>
              <a:t>Concepteur </a:t>
            </a:r>
            <a:r>
              <a:rPr lang="fr-FR" sz="1600" dirty="0" smtClean="0">
                <a:solidFill>
                  <a:prstClr val="black"/>
                </a:solidFill>
                <a:latin typeface="Arial Narrow" panose="020B0606020202030204" pitchFamily="34" charset="0"/>
              </a:rPr>
              <a:t>: CORIOLIS</a:t>
            </a:r>
            <a:endParaRPr lang="fr-FR" sz="1600" b="1" dirty="0">
              <a:solidFill>
                <a:srgbClr val="F79646">
                  <a:lumMod val="75000"/>
                </a:srgbClr>
              </a:solidFill>
              <a:latin typeface="Arial Narrow" panose="020B0606020202030204" pitchFamily="34" charset="0"/>
            </a:endParaRPr>
          </a:p>
          <a:p>
            <a:endParaRPr lang="fr-FR" sz="1600" u="sng" dirty="0">
              <a:solidFill>
                <a:prstClr val="black"/>
              </a:solidFill>
              <a:latin typeface="Arial Narrow" panose="020B0606020202030204" pitchFamily="34" charset="0"/>
            </a:endParaRPr>
          </a:p>
          <a:p>
            <a:endParaRPr lang="fr-FR" sz="1600" b="1" i="1" dirty="0">
              <a:solidFill>
                <a:srgbClr val="F79646">
                  <a:lumMod val="75000"/>
                </a:srgbClr>
              </a:solidFill>
              <a:latin typeface="Arial Narrow" panose="020B0606020202030204" pitchFamily="34" charset="0"/>
            </a:endParaRPr>
          </a:p>
          <a:p>
            <a:endParaRPr lang="fr-FR" sz="1200" u="sng" dirty="0">
              <a:solidFill>
                <a:prstClr val="black"/>
              </a:solidFill>
              <a:latin typeface="Arial Narrow" panose="020B0606020202030204" pitchFamily="34" charset="0"/>
            </a:endParaRPr>
          </a:p>
          <a:p>
            <a:endParaRPr lang="fr-FR" sz="1200" u="sng" dirty="0">
              <a:solidFill>
                <a:prstClr val="black"/>
              </a:solidFill>
              <a:latin typeface="Arial Narrow" panose="020B0606020202030204" pitchFamily="34" charset="0"/>
            </a:endParaRPr>
          </a:p>
        </p:txBody>
      </p:sp>
      <p:sp>
        <p:nvSpPr>
          <p:cNvPr id="9" name="ZoneTexte 8"/>
          <p:cNvSpPr txBox="1"/>
          <p:nvPr/>
        </p:nvSpPr>
        <p:spPr>
          <a:xfrm>
            <a:off x="5982075" y="5315736"/>
            <a:ext cx="2930261" cy="584775"/>
          </a:xfrm>
          <a:prstGeom prst="rect">
            <a:avLst/>
          </a:prstGeom>
          <a:noFill/>
          <a:ln>
            <a:solidFill>
              <a:srgbClr val="EC7405"/>
            </a:solidFill>
          </a:ln>
        </p:spPr>
        <p:txBody>
          <a:bodyPr wrap="square" rtlCol="0">
            <a:spAutoFit/>
          </a:bodyPr>
          <a:lstStyle/>
          <a:p>
            <a:r>
              <a:rPr lang="fr-FR" sz="1600" dirty="0">
                <a:solidFill>
                  <a:prstClr val="black"/>
                </a:solidFill>
                <a:latin typeface="+mj-lt"/>
              </a:rPr>
              <a:t>Produit </a:t>
            </a:r>
            <a:r>
              <a:rPr lang="fr-FR" sz="1600" dirty="0" smtClean="0">
                <a:solidFill>
                  <a:prstClr val="black"/>
                </a:solidFill>
                <a:latin typeface="+mj-lt"/>
              </a:rPr>
              <a:t>issu du </a:t>
            </a:r>
            <a:r>
              <a:rPr lang="fr-FR" sz="1600" dirty="0">
                <a:solidFill>
                  <a:srgbClr val="CF661B"/>
                </a:solidFill>
                <a:latin typeface="+mj-lt"/>
              </a:rPr>
              <a:t>projet </a:t>
            </a:r>
            <a:r>
              <a:rPr lang="fr-FR" sz="1600" dirty="0" smtClean="0">
                <a:solidFill>
                  <a:srgbClr val="CF661B"/>
                </a:solidFill>
                <a:latin typeface="+mj-lt"/>
              </a:rPr>
              <a:t>DYNAFIB</a:t>
            </a:r>
            <a:r>
              <a:rPr lang="fr-FR" sz="1600" dirty="0" smtClean="0">
                <a:solidFill>
                  <a:prstClr val="black"/>
                </a:solidFill>
                <a:latin typeface="+mj-lt"/>
              </a:rPr>
              <a:t>, financé ANR</a:t>
            </a:r>
            <a:endParaRPr lang="fr-FR" sz="1600" dirty="0">
              <a:solidFill>
                <a:srgbClr val="F79646">
                  <a:lumMod val="75000"/>
                </a:srgbClr>
              </a:solidFill>
              <a:latin typeface="+mj-lt"/>
            </a:endParaRPr>
          </a:p>
        </p:txBody>
      </p:sp>
      <p:pic>
        <p:nvPicPr>
          <p:cNvPr id="2053" name="Picture 5" descr="Coriolis' fiber placement rob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326" y="1086451"/>
            <a:ext cx="2587648" cy="1926230"/>
          </a:xfrm>
          <a:prstGeom prst="rect">
            <a:avLst/>
          </a:prstGeom>
          <a:noFill/>
          <a:extLst>
            <a:ext uri="{909E8E84-426E-40dd-AFC4-6F175D3DCCD1}">
              <a14:hiddenFill xmlns:a14="http://schemas.microsoft.com/office/drawing/2010/main">
                <a:solidFill>
                  <a:srgbClr val="FFFFFF"/>
                </a:solidFill>
              </a14:hiddenFill>
            </a:ext>
          </a:extLst>
        </p:spPr>
      </p:pic>
      <p:sp>
        <p:nvSpPr>
          <p:cNvPr id="11" name="Sous-titre 2"/>
          <p:cNvSpPr txBox="1">
            <a:spLocks/>
          </p:cNvSpPr>
          <p:nvPr/>
        </p:nvSpPr>
        <p:spPr bwMode="auto">
          <a:xfrm>
            <a:off x="251519" y="1077190"/>
            <a:ext cx="5720523" cy="3359921"/>
          </a:xfrm>
          <a:prstGeom prst="rect">
            <a:avLst/>
          </a:prstGeom>
          <a:ln w="12700">
            <a:solidFill>
              <a:srgbClr val="CF661B"/>
            </a:solidFill>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0" indent="0" algn="l" defTabSz="914400" rtl="0" eaLnBrk="1" latinLnBrk="0" hangingPunct="1">
              <a:spcBef>
                <a:spcPct val="20000"/>
              </a:spcBef>
              <a:buFont typeface="Arial" panose="020B0604020202020204" pitchFamily="34" charset="0"/>
              <a:buNone/>
              <a:defRPr sz="1800" b="1" kern="1200" baseline="0">
                <a:solidFill>
                  <a:srgbClr val="F27820"/>
                </a:solidFill>
                <a:latin typeface="+mj-lt"/>
                <a:ea typeface="+mn-ea"/>
                <a:cs typeface="Arial" panose="020B0604020202020204" pitchFamily="34" charset="0"/>
              </a:defRPr>
            </a:lvl1pPr>
            <a:lvl2pPr marL="800100" indent="-342900" algn="l" defTabSz="914400" rtl="0" eaLnBrk="1" latinLnBrk="0" hangingPunct="1">
              <a:spcBef>
                <a:spcPct val="20000"/>
              </a:spcBef>
              <a:buFont typeface="Arial" panose="020B0604020202020204" pitchFamily="34" charset="0"/>
              <a:buChar char="•"/>
              <a:defRPr sz="1800" b="1" kern="1200">
                <a:solidFill>
                  <a:srgbClr val="58595B"/>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rgbClr val="9FBD03"/>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dirty="0" smtClean="0">
                <a:solidFill>
                  <a:srgbClr val="CF661B"/>
                </a:solidFill>
              </a:rPr>
              <a:t>Innovation du produit :</a:t>
            </a:r>
          </a:p>
          <a:p>
            <a:pPr algn="just"/>
            <a:r>
              <a:rPr lang="fr-FR" sz="1600" b="0" dirty="0" smtClean="0">
                <a:solidFill>
                  <a:schemeClr val="tx1"/>
                </a:solidFill>
              </a:rPr>
              <a:t>Conception </a:t>
            </a:r>
            <a:r>
              <a:rPr lang="fr-FR" sz="1600" b="0" dirty="0">
                <a:solidFill>
                  <a:schemeClr val="tx1"/>
                </a:solidFill>
              </a:rPr>
              <a:t>d’un robot dépose-fibres : </a:t>
            </a:r>
            <a:r>
              <a:rPr lang="fr-FR" sz="1600" b="0" dirty="0" err="1">
                <a:solidFill>
                  <a:schemeClr val="tx1"/>
                </a:solidFill>
              </a:rPr>
              <a:t>process</a:t>
            </a:r>
            <a:r>
              <a:rPr lang="fr-FR" sz="1600" b="0" dirty="0">
                <a:solidFill>
                  <a:schemeClr val="tx1"/>
                </a:solidFill>
              </a:rPr>
              <a:t> grande série de dépose des fibres, applicable à l’industrie automobile.</a:t>
            </a:r>
          </a:p>
          <a:p>
            <a:pPr algn="just"/>
            <a:r>
              <a:rPr lang="fr-FR" sz="1600" b="0" dirty="0">
                <a:solidFill>
                  <a:schemeClr val="tx1"/>
                </a:solidFill>
              </a:rPr>
              <a:t>Flexible, compact, polyvalent, il permet la fabrication de parties complexes et est approprié pour des applications industrielles aussi bien que pour des centres de recherche. Son design fiable et robuste remplit les exigences de maintenance, de production en série et de hauts niveaux de production par la vitesse de ses mouvements. La précision et la répétabilité (des critères de base pour le marché aéronautique) sont assurés par une tête légère et manœuvrable. </a:t>
            </a:r>
          </a:p>
          <a:p>
            <a:pPr algn="just"/>
            <a:endParaRPr lang="fr-FR" dirty="0" smtClean="0">
              <a:solidFill>
                <a:srgbClr val="CF661B"/>
              </a:solidFill>
            </a:endParaRP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6349" y="3181090"/>
            <a:ext cx="2787674" cy="543530"/>
          </a:xfrm>
          <a:prstGeom prst="rect">
            <a:avLst/>
          </a:prstGeom>
        </p:spPr>
      </p:pic>
    </p:spTree>
    <p:extLst>
      <p:ext uri="{BB962C8B-B14F-4D97-AF65-F5344CB8AC3E}">
        <p14:creationId xmlns:p14="http://schemas.microsoft.com/office/powerpoint/2010/main" val="581869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Masque iD4CA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792</Words>
  <Application>Microsoft Macintosh PowerPoint</Application>
  <PresentationFormat>Présentation à l'écran (4:3)</PresentationFormat>
  <Paragraphs>129</Paragraphs>
  <Slides>20</Slides>
  <Notes>2</Notes>
  <HiddenSlides>0</HiddenSlides>
  <MMClips>0</MMClips>
  <ScaleCrop>false</ScaleCrop>
  <HeadingPairs>
    <vt:vector size="4" baseType="variant">
      <vt:variant>
        <vt:lpstr>Thème</vt:lpstr>
      </vt:variant>
      <vt:variant>
        <vt:i4>1</vt:i4>
      </vt:variant>
      <vt:variant>
        <vt:lpstr>Titres des diapositives</vt:lpstr>
      </vt:variant>
      <vt:variant>
        <vt:i4>20</vt:i4>
      </vt:variant>
    </vt:vector>
  </HeadingPairs>
  <TitlesOfParts>
    <vt:vector size="21" baseType="lpstr">
      <vt:lpstr>Masque iD4CAR</vt:lpstr>
      <vt:lpstr>BOOTCAMP OSV  La mobilité décarbonée: projets, produits et services @ID4CAR  27 avril 2016 Isabelle Dussutour</vt:lpstr>
      <vt:lpstr>Décarboner la mobilité?</vt:lpstr>
      <vt:lpstr>iD4CAR</vt:lpstr>
      <vt:lpstr>iD4CAR: l’accompagnement</vt:lpstr>
      <vt:lpstr>Les projets associant l’écosystème </vt:lpstr>
      <vt:lpstr>Le véhicule connecté et autonome</vt:lpstr>
      <vt:lpstr>Les produits</vt:lpstr>
      <vt:lpstr>CELASTOFIB</vt:lpstr>
      <vt:lpstr>DYNAFIB Robot dépose-fibre</vt:lpstr>
      <vt:lpstr>KIMSI </vt:lpstr>
      <vt:lpstr>Les services</vt:lpstr>
      <vt:lpstr>A STROLL EN DRO : Suivi des déplacements</vt:lpstr>
      <vt:lpstr>TeMIX-beta</vt:lpstr>
      <vt:lpstr>Sensibilisation et incitatifs</vt:lpstr>
      <vt:lpstr>ZENBUS</vt:lpstr>
      <vt:lpstr>BMA</vt:lpstr>
      <vt:lpstr>L’énergie</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BOOTCAMP OSV La mobilité décarbonée: projets, produits et services @ID4CAR</dc:title>
  <dc:creator>Isabelle DUSSUTOUR</dc:creator>
  <cp:lastModifiedBy>ISABELLE DUSSUTOUR</cp:lastModifiedBy>
  <cp:revision>16</cp:revision>
  <dcterms:created xsi:type="dcterms:W3CDTF">2016-04-26T07:16:03Z</dcterms:created>
  <dcterms:modified xsi:type="dcterms:W3CDTF">2016-04-26T20:48:10Z</dcterms:modified>
</cp:coreProperties>
</file>